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notesSlides/notesSlide27.xml" ContentType="application/vnd.openxmlformats-officedocument.presentationml.notesSlide+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notesSlides/notesSlide31.xml" ContentType="application/vnd.openxmlformats-officedocument.presentationml.notesSlide+xml"/>
  <Override PartName="/ppt/tags/tag59.xml" ContentType="application/vnd.openxmlformats-officedocument.presentationml.tags+xml"/>
  <Override PartName="/ppt/notesSlides/notesSlide32.xml" ContentType="application/vnd.openxmlformats-officedocument.presentationml.notesSlide+xml"/>
  <Override PartName="/ppt/tags/tag60.xml" ContentType="application/vnd.openxmlformats-officedocument.presentationml.tags+xml"/>
  <Override PartName="/ppt/notesSlides/notesSlide33.xml" ContentType="application/vnd.openxmlformats-officedocument.presentationml.notesSlide+xml"/>
  <Override PartName="/ppt/tags/tag61.xml" ContentType="application/vnd.openxmlformats-officedocument.presentationml.tags+xml"/>
  <Override PartName="/ppt/notesSlides/notesSlide34.xml" ContentType="application/vnd.openxmlformats-officedocument.presentationml.notesSlide+xml"/>
  <Override PartName="/ppt/tags/tag62.xml" ContentType="application/vnd.openxmlformats-officedocument.presentationml.tags+xml"/>
  <Override PartName="/ppt/notesSlides/notesSlide35.xml" ContentType="application/vnd.openxmlformats-officedocument.presentationml.notesSlide+xml"/>
  <Override PartName="/ppt/tags/tag63.xml" ContentType="application/vnd.openxmlformats-officedocument.presentationml.tags+xml"/>
  <Override PartName="/ppt/notesSlides/notesSlide36.xml" ContentType="application/vnd.openxmlformats-officedocument.presentationml.notesSlide+xml"/>
  <Override PartName="/ppt/tags/tag64.xml" ContentType="application/vnd.openxmlformats-officedocument.presentationml.tags+xml"/>
  <Override PartName="/ppt/notesSlides/notesSlide37.xml" ContentType="application/vnd.openxmlformats-officedocument.presentationml.notesSlide+xml"/>
  <Override PartName="/ppt/tags/tag65.xml" ContentType="application/vnd.openxmlformats-officedocument.presentationml.tags+xml"/>
  <Override PartName="/ppt/notesSlides/notesSlide3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9.xml" ContentType="application/vnd.openxmlformats-officedocument.presentationml.notesSlide+xml"/>
  <Override PartName="/ppt/tags/tag68.xml" ContentType="application/vnd.openxmlformats-officedocument.presentationml.tags+xml"/>
  <Override PartName="/ppt/notesSlides/notesSlide40.xml" ContentType="application/vnd.openxmlformats-officedocument.presentationml.notesSlide+xml"/>
  <Override PartName="/ppt/tags/tag69.xml" ContentType="application/vnd.openxmlformats-officedocument.presentationml.tags+xml"/>
  <Override PartName="/ppt/notesSlides/notesSlide41.xml" ContentType="application/vnd.openxmlformats-officedocument.presentationml.notesSlide+xml"/>
  <Override PartName="/ppt/tags/tag70.xml" ContentType="application/vnd.openxmlformats-officedocument.presentationml.tags+xml"/>
  <Override PartName="/ppt/notesSlides/notesSlide42.xml" ContentType="application/vnd.openxmlformats-officedocument.presentationml.notesSlide+xml"/>
  <Override PartName="/ppt/tags/tag71.xml" ContentType="application/vnd.openxmlformats-officedocument.presentationml.tags+xml"/>
  <Override PartName="/ppt/notesSlides/notesSlide43.xml" ContentType="application/vnd.openxmlformats-officedocument.presentationml.notesSlide+xml"/>
  <Override PartName="/ppt/tags/tag72.xml" ContentType="application/vnd.openxmlformats-officedocument.presentationml.tags+xml"/>
  <Override PartName="/ppt/notesSlides/notesSlide44.xml" ContentType="application/vnd.openxmlformats-officedocument.presentationml.notesSlide+xml"/>
  <Override PartName="/ppt/tags/tag73.xml" ContentType="application/vnd.openxmlformats-officedocument.presentationml.tags+xml"/>
  <Override PartName="/ppt/notesSlides/notesSlide45.xml" ContentType="application/vnd.openxmlformats-officedocument.presentationml.notesSlide+xml"/>
  <Override PartName="/ppt/tags/tag74.xml" ContentType="application/vnd.openxmlformats-officedocument.presentationml.tags+xml"/>
  <Override PartName="/ppt/notesSlides/notesSlide46.xml" ContentType="application/vnd.openxmlformats-officedocument.presentationml.notesSlide+xml"/>
  <Override PartName="/ppt/tags/tag75.xml" ContentType="application/vnd.openxmlformats-officedocument.presentationml.tags+xml"/>
  <Override PartName="/ppt/notesSlides/notesSlide4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3" r:id="rId2"/>
    <p:sldMasterId id="2147483724" r:id="rId3"/>
  </p:sldMasterIdLst>
  <p:notesMasterIdLst>
    <p:notesMasterId r:id="rId65"/>
  </p:notesMasterIdLst>
  <p:handoutMasterIdLst>
    <p:handoutMasterId r:id="rId66"/>
  </p:handoutMasterIdLst>
  <p:sldIdLst>
    <p:sldId id="256" r:id="rId4"/>
    <p:sldId id="277" r:id="rId5"/>
    <p:sldId id="293" r:id="rId6"/>
    <p:sldId id="400" r:id="rId7"/>
    <p:sldId id="380" r:id="rId8"/>
    <p:sldId id="268" r:id="rId9"/>
    <p:sldId id="353" r:id="rId10"/>
    <p:sldId id="278" r:id="rId11"/>
    <p:sldId id="279" r:id="rId12"/>
    <p:sldId id="280" r:id="rId13"/>
    <p:sldId id="281" r:id="rId14"/>
    <p:sldId id="283" r:id="rId15"/>
    <p:sldId id="366" r:id="rId16"/>
    <p:sldId id="387" r:id="rId17"/>
    <p:sldId id="379" r:id="rId18"/>
    <p:sldId id="334" r:id="rId19"/>
    <p:sldId id="288" r:id="rId20"/>
    <p:sldId id="290" r:id="rId21"/>
    <p:sldId id="378" r:id="rId22"/>
    <p:sldId id="273" r:id="rId23"/>
    <p:sldId id="287" r:id="rId24"/>
    <p:sldId id="377" r:id="rId25"/>
    <p:sldId id="272" r:id="rId26"/>
    <p:sldId id="397" r:id="rId27"/>
    <p:sldId id="396" r:id="rId28"/>
    <p:sldId id="376" r:id="rId29"/>
    <p:sldId id="375" r:id="rId30"/>
    <p:sldId id="388" r:id="rId31"/>
    <p:sldId id="286" r:id="rId32"/>
    <p:sldId id="386" r:id="rId33"/>
    <p:sldId id="370" r:id="rId34"/>
    <p:sldId id="392" r:id="rId35"/>
    <p:sldId id="356" r:id="rId36"/>
    <p:sldId id="357" r:id="rId37"/>
    <p:sldId id="358" r:id="rId38"/>
    <p:sldId id="350" r:id="rId39"/>
    <p:sldId id="402" r:id="rId40"/>
    <p:sldId id="403" r:id="rId41"/>
    <p:sldId id="404" r:id="rId42"/>
    <p:sldId id="385" r:id="rId43"/>
    <p:sldId id="395" r:id="rId44"/>
    <p:sldId id="394" r:id="rId45"/>
    <p:sldId id="384" r:id="rId46"/>
    <p:sldId id="373" r:id="rId47"/>
    <p:sldId id="408" r:id="rId48"/>
    <p:sldId id="349" r:id="rId49"/>
    <p:sldId id="390" r:id="rId50"/>
    <p:sldId id="352" r:id="rId51"/>
    <p:sldId id="409" r:id="rId52"/>
    <p:sldId id="389" r:id="rId53"/>
    <p:sldId id="343" r:id="rId54"/>
    <p:sldId id="344" r:id="rId55"/>
    <p:sldId id="372" r:id="rId56"/>
    <p:sldId id="383" r:id="rId57"/>
    <p:sldId id="398" r:id="rId58"/>
    <p:sldId id="407" r:id="rId59"/>
    <p:sldId id="405" r:id="rId60"/>
    <p:sldId id="406" r:id="rId61"/>
    <p:sldId id="271" r:id="rId62"/>
    <p:sldId id="306" r:id="rId63"/>
    <p:sldId id="393" r:id="rId64"/>
  </p:sldIdLst>
  <p:sldSz cx="12192000" cy="6858000"/>
  <p:notesSz cx="6886575" cy="10018713"/>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padoni" initials="SS" lastIdx="2" clrIdx="0">
    <p:extLst>
      <p:ext uri="{19B8F6BF-5375-455C-9EA6-DF929625EA0E}">
        <p15:presenceInfo xmlns:p15="http://schemas.microsoft.com/office/powerpoint/2012/main" userId="S::susan.spadoni@getinge.com::cf43ad26-534f-4ec9-bed1-1645197301e2" providerId="AD"/>
      </p:ext>
    </p:extLst>
  </p:cmAuthor>
  <p:cmAuthor id="2" name="Christine Prater" initials="CP" lastIdx="1" clrIdx="1">
    <p:extLst>
      <p:ext uri="{19B8F6BF-5375-455C-9EA6-DF929625EA0E}">
        <p15:presenceInfo xmlns:p15="http://schemas.microsoft.com/office/powerpoint/2012/main" userId="S-1-5-21-2175036514-3688205235-3926133903-16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2C"/>
    <a:srgbClr val="E7E7E7"/>
    <a:srgbClr val="C8C8C8"/>
    <a:srgbClr val="C3C3C3"/>
    <a:srgbClr val="E9E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DEF27-6EFA-647A-7230-56BD7C8A7F0C}" v="3" dt="2022-11-30T14:06:51.576"/>
    <p1510:client id="{0831EFB4-5005-4263-A4F9-D400E445392A}" v="116" dt="2022-11-30T01:45:33.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58" autoAdjust="0"/>
    <p:restoredTop sz="85605" autoAdjust="0"/>
  </p:normalViewPr>
  <p:slideViewPr>
    <p:cSldViewPr snapToGrid="0">
      <p:cViewPr varScale="1">
        <p:scale>
          <a:sx n="92" d="100"/>
          <a:sy n="92" d="100"/>
        </p:scale>
        <p:origin x="408" y="90"/>
      </p:cViewPr>
      <p:guideLst>
        <p:guide orient="horz" pos="2160"/>
        <p:guide pos="3840"/>
      </p:guideLst>
    </p:cSldViewPr>
  </p:slideViewPr>
  <p:notesTextViewPr>
    <p:cViewPr>
      <p:scale>
        <a:sx n="1" d="1"/>
        <a:sy n="1" d="1"/>
      </p:scale>
      <p:origin x="0" y="0"/>
    </p:cViewPr>
  </p:notesTextViewPr>
  <p:sorterViewPr>
    <p:cViewPr>
      <p:scale>
        <a:sx n="100" d="100"/>
        <a:sy n="100" d="100"/>
      </p:scale>
      <p:origin x="0" y="-1797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73"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FB8D0E-4053-431A-B8E3-715C63B8D349}"/>
              </a:ext>
            </a:extLst>
          </p:cNvPr>
          <p:cNvSpPr>
            <a:spLocks noGrp="1"/>
          </p:cNvSpPr>
          <p:nvPr>
            <p:ph type="hdr" sz="quarter"/>
          </p:nvPr>
        </p:nvSpPr>
        <p:spPr>
          <a:xfrm>
            <a:off x="0" y="0"/>
            <a:ext cx="2623457" cy="502676"/>
          </a:xfrm>
          <a:prstGeom prst="rect">
            <a:avLst/>
          </a:prstGeom>
        </p:spPr>
        <p:txBody>
          <a:bodyPr vert="horz" lIns="94192" tIns="47096" rIns="94192" bIns="47096" rtlCol="0"/>
          <a:lstStyle>
            <a:lvl1pPr algn="l">
              <a:defRPr sz="1200"/>
            </a:lvl1pPr>
          </a:lstStyle>
          <a:p>
            <a:endParaRPr lang="en-US" sz="1000"/>
          </a:p>
        </p:txBody>
      </p:sp>
      <p:sp>
        <p:nvSpPr>
          <p:cNvPr id="3" name="Date Placeholder 2">
            <a:extLst>
              <a:ext uri="{FF2B5EF4-FFF2-40B4-BE49-F238E27FC236}">
                <a16:creationId xmlns:a16="http://schemas.microsoft.com/office/drawing/2014/main" id="{4E3A7CD0-D27C-48B0-8027-9C8876D5C8FF}"/>
              </a:ext>
            </a:extLst>
          </p:cNvPr>
          <p:cNvSpPr>
            <a:spLocks noGrp="1"/>
          </p:cNvSpPr>
          <p:nvPr>
            <p:ph type="dt" sz="quarter" idx="1"/>
          </p:nvPr>
        </p:nvSpPr>
        <p:spPr>
          <a:xfrm>
            <a:off x="4142876" y="0"/>
            <a:ext cx="2742105" cy="502676"/>
          </a:xfrm>
          <a:prstGeom prst="rect">
            <a:avLst/>
          </a:prstGeom>
        </p:spPr>
        <p:txBody>
          <a:bodyPr vert="horz" lIns="94192" tIns="47096" rIns="94192" bIns="47096" rtlCol="0"/>
          <a:lstStyle>
            <a:lvl1pPr algn="r">
              <a:defRPr sz="1200"/>
            </a:lvl1pPr>
          </a:lstStyle>
          <a:p>
            <a:fld id="{1E9BBD7F-E87C-4D5B-84DA-2F37CC44F185}" type="datetimeFigureOut">
              <a:rPr lang="en-US" sz="1000"/>
              <a:t>12/27/2022</a:t>
            </a:fld>
            <a:endParaRPr lang="en-US" sz="1000"/>
          </a:p>
        </p:txBody>
      </p:sp>
      <p:sp>
        <p:nvSpPr>
          <p:cNvPr id="4" name="Footer Placeholder 3">
            <a:extLst>
              <a:ext uri="{FF2B5EF4-FFF2-40B4-BE49-F238E27FC236}">
                <a16:creationId xmlns:a16="http://schemas.microsoft.com/office/drawing/2014/main" id="{DCFCF483-1D2B-4799-84AB-AE11BBAA3E46}"/>
              </a:ext>
            </a:extLst>
          </p:cNvPr>
          <p:cNvSpPr>
            <a:spLocks noGrp="1"/>
          </p:cNvSpPr>
          <p:nvPr>
            <p:ph type="ftr" sz="quarter" idx="2"/>
          </p:nvPr>
        </p:nvSpPr>
        <p:spPr>
          <a:xfrm>
            <a:off x="0" y="9516039"/>
            <a:ext cx="2623457" cy="502675"/>
          </a:xfrm>
          <a:prstGeom prst="rect">
            <a:avLst/>
          </a:prstGeom>
        </p:spPr>
        <p:txBody>
          <a:bodyPr vert="horz" lIns="94192" tIns="47096" rIns="94192" bIns="47096" rtlCol="0" anchor="b"/>
          <a:lstStyle>
            <a:lvl1pPr algn="l">
              <a:defRPr sz="1200"/>
            </a:lvl1pPr>
          </a:lstStyle>
          <a:p>
            <a:endParaRPr lang="en-US" sz="1000"/>
          </a:p>
        </p:txBody>
      </p:sp>
      <p:sp>
        <p:nvSpPr>
          <p:cNvPr id="5" name="Slide Number Placeholder 4">
            <a:extLst>
              <a:ext uri="{FF2B5EF4-FFF2-40B4-BE49-F238E27FC236}">
                <a16:creationId xmlns:a16="http://schemas.microsoft.com/office/drawing/2014/main" id="{98A4B3EF-9BBD-4B14-8B6B-B9875FFE6508}"/>
              </a:ext>
            </a:extLst>
          </p:cNvPr>
          <p:cNvSpPr>
            <a:spLocks noGrp="1"/>
          </p:cNvSpPr>
          <p:nvPr>
            <p:ph type="sldNum" sz="quarter" idx="3"/>
          </p:nvPr>
        </p:nvSpPr>
        <p:spPr>
          <a:xfrm>
            <a:off x="4142876" y="9516039"/>
            <a:ext cx="2742105" cy="502675"/>
          </a:xfrm>
          <a:prstGeom prst="rect">
            <a:avLst/>
          </a:prstGeom>
        </p:spPr>
        <p:txBody>
          <a:bodyPr vert="horz" lIns="94192" tIns="47096" rIns="94192" bIns="47096" rtlCol="0" anchor="b"/>
          <a:lstStyle>
            <a:lvl1pPr algn="r">
              <a:defRPr sz="1200"/>
            </a:lvl1pPr>
          </a:lstStyle>
          <a:p>
            <a:fld id="{EB2DDBF9-5C9B-473C-B52F-89A8EDE9AC63}" type="slidenum">
              <a:rPr lang="en-US" sz="1000"/>
              <a:t>‹#›</a:t>
            </a:fld>
            <a:endParaRPr lang="en-US" sz="1000"/>
          </a:p>
        </p:txBody>
      </p:sp>
      <p:pic>
        <p:nvPicPr>
          <p:cNvPr id="6" name="Graphic 5">
            <a:extLst>
              <a:ext uri="{FF2B5EF4-FFF2-40B4-BE49-F238E27FC236}">
                <a16:creationId xmlns:a16="http://schemas.microsoft.com/office/drawing/2014/main" id="{6F43B242-8F36-4774-BE21-AD5D709CBE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950239" y="9687676"/>
            <a:ext cx="986099" cy="159400"/>
          </a:xfrm>
          <a:prstGeom prst="rect">
            <a:avLst/>
          </a:prstGeom>
        </p:spPr>
      </p:pic>
    </p:spTree>
    <p:extLst>
      <p:ext uri="{BB962C8B-B14F-4D97-AF65-F5344CB8AC3E}">
        <p14:creationId xmlns:p14="http://schemas.microsoft.com/office/powerpoint/2010/main" val="2328810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760096" cy="502676"/>
          </a:xfrm>
          <a:prstGeom prst="rect">
            <a:avLst/>
          </a:prstGeom>
        </p:spPr>
        <p:txBody>
          <a:bodyPr vert="horz" lIns="94192" tIns="47096" rIns="94192" bIns="47096" rtlCol="0"/>
          <a:lstStyle>
            <a:lvl1pPr algn="l">
              <a:defRPr sz="1000"/>
            </a:lvl1pPr>
          </a:lstStyle>
          <a:p>
            <a:endParaRPr lang="en-US"/>
          </a:p>
        </p:txBody>
      </p:sp>
      <p:sp>
        <p:nvSpPr>
          <p:cNvPr id="3" name="Date Placeholder 2"/>
          <p:cNvSpPr>
            <a:spLocks noGrp="1"/>
          </p:cNvSpPr>
          <p:nvPr>
            <p:ph type="dt" idx="1"/>
          </p:nvPr>
        </p:nvSpPr>
        <p:spPr>
          <a:xfrm>
            <a:off x="4164739" y="0"/>
            <a:ext cx="2720243" cy="502676"/>
          </a:xfrm>
          <a:prstGeom prst="rect">
            <a:avLst/>
          </a:prstGeom>
        </p:spPr>
        <p:txBody>
          <a:bodyPr vert="horz" lIns="94192" tIns="47096" rIns="94192" bIns="47096" rtlCol="0"/>
          <a:lstStyle>
            <a:lvl1pPr algn="r">
              <a:defRPr sz="1000"/>
            </a:lvl1pPr>
          </a:lstStyle>
          <a:p>
            <a:fld id="{1A266A4F-91A0-4919-BC8C-42B666F37B80}" type="datetimeFigureOut">
              <a:rPr lang="en-US" smtClean="0"/>
              <a:pPr/>
              <a:t>12/27/2022</a:t>
            </a:fld>
            <a:endParaRPr lang="en-US"/>
          </a:p>
        </p:txBody>
      </p:sp>
      <p:sp>
        <p:nvSpPr>
          <p:cNvPr id="4" name="Slide Image Placeholder 3"/>
          <p:cNvSpPr>
            <a:spLocks noGrp="1" noRot="1" noChangeAspect="1"/>
          </p:cNvSpPr>
          <p:nvPr>
            <p:ph type="sldImg" idx="2"/>
          </p:nvPr>
        </p:nvSpPr>
        <p:spPr>
          <a:xfrm>
            <a:off x="500063" y="1252538"/>
            <a:ext cx="4552950" cy="2562225"/>
          </a:xfrm>
          <a:prstGeom prst="rect">
            <a:avLst/>
          </a:prstGeom>
          <a:noFill/>
          <a:ln w="12700">
            <a:solidFill>
              <a:schemeClr val="bg2"/>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688658" y="4001522"/>
            <a:ext cx="5509260" cy="498550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4"/>
          </p:nvPr>
        </p:nvSpPr>
        <p:spPr>
          <a:xfrm>
            <a:off x="1" y="9516039"/>
            <a:ext cx="2760096" cy="502675"/>
          </a:xfrm>
          <a:prstGeom prst="rect">
            <a:avLst/>
          </a:prstGeom>
        </p:spPr>
        <p:txBody>
          <a:bodyPr vert="horz" lIns="94192" tIns="47096" rIns="94192" bIns="47096" rtlCol="0" anchor="b"/>
          <a:lstStyle>
            <a:lvl1pPr algn="l">
              <a:defRPr sz="1000"/>
            </a:lvl1pPr>
          </a:lstStyle>
          <a:p>
            <a:endParaRPr lang="en-US"/>
          </a:p>
        </p:txBody>
      </p:sp>
      <p:sp>
        <p:nvSpPr>
          <p:cNvPr id="7" name="Slide Number Placeholder 6"/>
          <p:cNvSpPr>
            <a:spLocks noGrp="1"/>
          </p:cNvSpPr>
          <p:nvPr>
            <p:ph type="sldNum" sz="quarter" idx="5"/>
          </p:nvPr>
        </p:nvSpPr>
        <p:spPr>
          <a:xfrm>
            <a:off x="4164739" y="9516039"/>
            <a:ext cx="2720243" cy="502675"/>
          </a:xfrm>
          <a:prstGeom prst="rect">
            <a:avLst/>
          </a:prstGeom>
        </p:spPr>
        <p:txBody>
          <a:bodyPr vert="horz" lIns="94192" tIns="47096" rIns="94192" bIns="47096" rtlCol="0" anchor="b"/>
          <a:lstStyle>
            <a:lvl1pPr algn="r">
              <a:defRPr sz="1000"/>
            </a:lvl1pPr>
          </a:lstStyle>
          <a:p>
            <a:fld id="{51CF3995-A0E4-472D-BBAC-D95090DBD551}" type="slidenum">
              <a:rPr lang="en-US" smtClean="0"/>
              <a:pPr/>
              <a:t>‹#›</a:t>
            </a:fld>
            <a:endParaRPr lang="en-US"/>
          </a:p>
        </p:txBody>
      </p:sp>
      <p:pic>
        <p:nvPicPr>
          <p:cNvPr id="8" name="Graphic 7">
            <a:extLst>
              <a:ext uri="{FF2B5EF4-FFF2-40B4-BE49-F238E27FC236}">
                <a16:creationId xmlns:a16="http://schemas.microsoft.com/office/drawing/2014/main" id="{31B9EE4C-9F6C-4A27-B96F-37CC6C181F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950239" y="9687676"/>
            <a:ext cx="986099" cy="159400"/>
          </a:xfrm>
          <a:prstGeom prst="rect">
            <a:avLst/>
          </a:prstGeom>
        </p:spPr>
      </p:pic>
    </p:spTree>
    <p:extLst>
      <p:ext uri="{BB962C8B-B14F-4D97-AF65-F5344CB8AC3E}">
        <p14:creationId xmlns:p14="http://schemas.microsoft.com/office/powerpoint/2010/main" val="216363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1</a:t>
            </a:fld>
            <a:endParaRPr lang="en-US"/>
          </a:p>
        </p:txBody>
      </p:sp>
    </p:spTree>
    <p:extLst>
      <p:ext uri="{BB962C8B-B14F-4D97-AF65-F5344CB8AC3E}">
        <p14:creationId xmlns:p14="http://schemas.microsoft.com/office/powerpoint/2010/main" val="377851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10</a:t>
            </a:fld>
            <a:endParaRPr lang="en-US"/>
          </a:p>
        </p:txBody>
      </p:sp>
    </p:spTree>
    <p:extLst>
      <p:ext uri="{BB962C8B-B14F-4D97-AF65-F5344CB8AC3E}">
        <p14:creationId xmlns:p14="http://schemas.microsoft.com/office/powerpoint/2010/main" val="412571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and Customer facing</a:t>
            </a:r>
          </a:p>
        </p:txBody>
      </p:sp>
      <p:sp>
        <p:nvSpPr>
          <p:cNvPr id="4" name="Slide Number Placeholder 3"/>
          <p:cNvSpPr>
            <a:spLocks noGrp="1"/>
          </p:cNvSpPr>
          <p:nvPr>
            <p:ph type="sldNum" sz="quarter" idx="10"/>
          </p:nvPr>
        </p:nvSpPr>
        <p:spPr/>
        <p:txBody>
          <a:bodyPr/>
          <a:lstStyle/>
          <a:p>
            <a:fld id="{51CF3995-A0E4-472D-BBAC-D95090DBD551}" type="slidenum">
              <a:rPr lang="en-US" smtClean="0"/>
              <a:pPr/>
              <a:t>11</a:t>
            </a:fld>
            <a:endParaRPr lang="en-US"/>
          </a:p>
        </p:txBody>
      </p:sp>
    </p:spTree>
    <p:extLst>
      <p:ext uri="{BB962C8B-B14F-4D97-AF65-F5344CB8AC3E}">
        <p14:creationId xmlns:p14="http://schemas.microsoft.com/office/powerpoint/2010/main" val="2983635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12</a:t>
            </a:fld>
            <a:endParaRPr lang="en-US"/>
          </a:p>
        </p:txBody>
      </p:sp>
    </p:spTree>
    <p:extLst>
      <p:ext uri="{BB962C8B-B14F-4D97-AF65-F5344CB8AC3E}">
        <p14:creationId xmlns:p14="http://schemas.microsoft.com/office/powerpoint/2010/main" val="4170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13</a:t>
            </a:fld>
            <a:endParaRPr lang="en-US"/>
          </a:p>
        </p:txBody>
      </p:sp>
    </p:spTree>
    <p:extLst>
      <p:ext uri="{BB962C8B-B14F-4D97-AF65-F5344CB8AC3E}">
        <p14:creationId xmlns:p14="http://schemas.microsoft.com/office/powerpoint/2010/main" val="3077723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14</a:t>
            </a:fld>
            <a:endParaRPr lang="en-US"/>
          </a:p>
        </p:txBody>
      </p:sp>
    </p:spTree>
    <p:extLst>
      <p:ext uri="{BB962C8B-B14F-4D97-AF65-F5344CB8AC3E}">
        <p14:creationId xmlns:p14="http://schemas.microsoft.com/office/powerpoint/2010/main" val="129112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3995-A0E4-472D-BBAC-D95090DBD551}" type="slidenum">
              <a:rPr lang="en-US" smtClean="0"/>
              <a:pPr/>
              <a:t>18</a:t>
            </a:fld>
            <a:endParaRPr lang="en-US"/>
          </a:p>
        </p:txBody>
      </p:sp>
    </p:spTree>
    <p:extLst>
      <p:ext uri="{BB962C8B-B14F-4D97-AF65-F5344CB8AC3E}">
        <p14:creationId xmlns:p14="http://schemas.microsoft.com/office/powerpoint/2010/main" val="383219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23</a:t>
            </a:fld>
            <a:endParaRPr lang="en-US"/>
          </a:p>
        </p:txBody>
      </p:sp>
    </p:spTree>
    <p:extLst>
      <p:ext uri="{BB962C8B-B14F-4D97-AF65-F5344CB8AC3E}">
        <p14:creationId xmlns:p14="http://schemas.microsoft.com/office/powerpoint/2010/main" val="3058440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25</a:t>
            </a:fld>
            <a:endParaRPr lang="en-US"/>
          </a:p>
        </p:txBody>
      </p:sp>
    </p:spTree>
    <p:extLst>
      <p:ext uri="{BB962C8B-B14F-4D97-AF65-F5344CB8AC3E}">
        <p14:creationId xmlns:p14="http://schemas.microsoft.com/office/powerpoint/2010/main" val="4071238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3995-A0E4-472D-BBAC-D95090DBD551}" type="slidenum">
              <a:rPr lang="en-US" smtClean="0"/>
              <a:pPr/>
              <a:t>27</a:t>
            </a:fld>
            <a:endParaRPr lang="en-US"/>
          </a:p>
        </p:txBody>
      </p:sp>
    </p:spTree>
    <p:extLst>
      <p:ext uri="{BB962C8B-B14F-4D97-AF65-F5344CB8AC3E}">
        <p14:creationId xmlns:p14="http://schemas.microsoft.com/office/powerpoint/2010/main" val="3050871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28</a:t>
            </a:fld>
            <a:endParaRPr lang="en-US"/>
          </a:p>
        </p:txBody>
      </p:sp>
    </p:spTree>
    <p:extLst>
      <p:ext uri="{BB962C8B-B14F-4D97-AF65-F5344CB8AC3E}">
        <p14:creationId xmlns:p14="http://schemas.microsoft.com/office/powerpoint/2010/main" val="45012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2</a:t>
            </a:fld>
            <a:endParaRPr lang="en-US"/>
          </a:p>
        </p:txBody>
      </p:sp>
    </p:spTree>
    <p:extLst>
      <p:ext uri="{BB962C8B-B14F-4D97-AF65-F5344CB8AC3E}">
        <p14:creationId xmlns:p14="http://schemas.microsoft.com/office/powerpoint/2010/main" val="981637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31</a:t>
            </a:fld>
            <a:endParaRPr lang="en-US"/>
          </a:p>
        </p:txBody>
      </p:sp>
    </p:spTree>
    <p:extLst>
      <p:ext uri="{BB962C8B-B14F-4D97-AF65-F5344CB8AC3E}">
        <p14:creationId xmlns:p14="http://schemas.microsoft.com/office/powerpoint/2010/main" val="2113086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32</a:t>
            </a:fld>
            <a:endParaRPr lang="en-US"/>
          </a:p>
        </p:txBody>
      </p:sp>
    </p:spTree>
    <p:extLst>
      <p:ext uri="{BB962C8B-B14F-4D97-AF65-F5344CB8AC3E}">
        <p14:creationId xmlns:p14="http://schemas.microsoft.com/office/powerpoint/2010/main" val="392127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33</a:t>
            </a:fld>
            <a:endParaRPr lang="en-US"/>
          </a:p>
        </p:txBody>
      </p:sp>
    </p:spTree>
    <p:extLst>
      <p:ext uri="{BB962C8B-B14F-4D97-AF65-F5344CB8AC3E}">
        <p14:creationId xmlns:p14="http://schemas.microsoft.com/office/powerpoint/2010/main" val="100073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34</a:t>
            </a:fld>
            <a:endParaRPr lang="en-US"/>
          </a:p>
        </p:txBody>
      </p:sp>
    </p:spTree>
    <p:extLst>
      <p:ext uri="{BB962C8B-B14F-4D97-AF65-F5344CB8AC3E}">
        <p14:creationId xmlns:p14="http://schemas.microsoft.com/office/powerpoint/2010/main" val="857676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35</a:t>
            </a:fld>
            <a:endParaRPr lang="en-US"/>
          </a:p>
        </p:txBody>
      </p:sp>
    </p:spTree>
    <p:extLst>
      <p:ext uri="{BB962C8B-B14F-4D97-AF65-F5344CB8AC3E}">
        <p14:creationId xmlns:p14="http://schemas.microsoft.com/office/powerpoint/2010/main" val="913252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36</a:t>
            </a:fld>
            <a:endParaRPr lang="en-US"/>
          </a:p>
        </p:txBody>
      </p:sp>
    </p:spTree>
    <p:extLst>
      <p:ext uri="{BB962C8B-B14F-4D97-AF65-F5344CB8AC3E}">
        <p14:creationId xmlns:p14="http://schemas.microsoft.com/office/powerpoint/2010/main" val="3330960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37</a:t>
            </a:fld>
            <a:endParaRPr lang="en-US"/>
          </a:p>
        </p:txBody>
      </p:sp>
    </p:spTree>
    <p:extLst>
      <p:ext uri="{BB962C8B-B14F-4D97-AF65-F5344CB8AC3E}">
        <p14:creationId xmlns:p14="http://schemas.microsoft.com/office/powerpoint/2010/main" val="678867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2529848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737661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40</a:t>
            </a:fld>
            <a:endParaRPr lang="en-US"/>
          </a:p>
        </p:txBody>
      </p:sp>
    </p:spTree>
    <p:extLst>
      <p:ext uri="{BB962C8B-B14F-4D97-AF65-F5344CB8AC3E}">
        <p14:creationId xmlns:p14="http://schemas.microsoft.com/office/powerpoint/2010/main" val="347391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3</a:t>
            </a:fld>
            <a:endParaRPr lang="en-US"/>
          </a:p>
        </p:txBody>
      </p:sp>
    </p:spTree>
    <p:extLst>
      <p:ext uri="{BB962C8B-B14F-4D97-AF65-F5344CB8AC3E}">
        <p14:creationId xmlns:p14="http://schemas.microsoft.com/office/powerpoint/2010/main" val="459897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2777274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42</a:t>
            </a:fld>
            <a:endParaRPr lang="en-US"/>
          </a:p>
        </p:txBody>
      </p:sp>
    </p:spTree>
    <p:extLst>
      <p:ext uri="{BB962C8B-B14F-4D97-AF65-F5344CB8AC3E}">
        <p14:creationId xmlns:p14="http://schemas.microsoft.com/office/powerpoint/2010/main" val="3065212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43</a:t>
            </a:fld>
            <a:endParaRPr lang="en-US"/>
          </a:p>
        </p:txBody>
      </p:sp>
    </p:spTree>
    <p:extLst>
      <p:ext uri="{BB962C8B-B14F-4D97-AF65-F5344CB8AC3E}">
        <p14:creationId xmlns:p14="http://schemas.microsoft.com/office/powerpoint/2010/main" val="212477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44</a:t>
            </a:fld>
            <a:endParaRPr lang="en-US"/>
          </a:p>
        </p:txBody>
      </p:sp>
    </p:spTree>
    <p:extLst>
      <p:ext uri="{BB962C8B-B14F-4D97-AF65-F5344CB8AC3E}">
        <p14:creationId xmlns:p14="http://schemas.microsoft.com/office/powerpoint/2010/main" val="2569402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F3995-A0E4-472D-BBAC-D95090DBD551}" type="slidenum">
              <a:rPr kumimoji="0" lang="en-US" sz="1000" b="0" i="0" u="none" strike="noStrike" kern="1200" cap="none" spc="0" normalizeH="0" baseline="0" noProof="0" smtClean="0">
                <a:ln>
                  <a:noFill/>
                </a:ln>
                <a:solidFill>
                  <a:srgbClr val="59585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a:ln>
                <a:noFill/>
              </a:ln>
              <a:solidFill>
                <a:srgbClr val="595857"/>
              </a:solidFill>
              <a:effectLst/>
              <a:uLnTx/>
              <a:uFillTx/>
              <a:latin typeface="Arial"/>
              <a:ea typeface="+mn-ea"/>
              <a:cs typeface="+mn-cs"/>
            </a:endParaRPr>
          </a:p>
        </p:txBody>
      </p:sp>
    </p:spTree>
    <p:extLst>
      <p:ext uri="{BB962C8B-B14F-4D97-AF65-F5344CB8AC3E}">
        <p14:creationId xmlns:p14="http://schemas.microsoft.com/office/powerpoint/2010/main" val="2641358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46</a:t>
            </a:fld>
            <a:endParaRPr lang="en-US"/>
          </a:p>
        </p:txBody>
      </p:sp>
    </p:spTree>
    <p:extLst>
      <p:ext uri="{BB962C8B-B14F-4D97-AF65-F5344CB8AC3E}">
        <p14:creationId xmlns:p14="http://schemas.microsoft.com/office/powerpoint/2010/main" val="3645277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47</a:t>
            </a:fld>
            <a:endParaRPr lang="en-US"/>
          </a:p>
        </p:txBody>
      </p:sp>
    </p:spTree>
    <p:extLst>
      <p:ext uri="{BB962C8B-B14F-4D97-AF65-F5344CB8AC3E}">
        <p14:creationId xmlns:p14="http://schemas.microsoft.com/office/powerpoint/2010/main" val="2372407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48</a:t>
            </a:fld>
            <a:endParaRPr lang="en-US"/>
          </a:p>
        </p:txBody>
      </p:sp>
    </p:spTree>
    <p:extLst>
      <p:ext uri="{BB962C8B-B14F-4D97-AF65-F5344CB8AC3E}">
        <p14:creationId xmlns:p14="http://schemas.microsoft.com/office/powerpoint/2010/main" val="3857638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49</a:t>
            </a:fld>
            <a:endParaRPr lang="en-US"/>
          </a:p>
        </p:txBody>
      </p:sp>
    </p:spTree>
    <p:extLst>
      <p:ext uri="{BB962C8B-B14F-4D97-AF65-F5344CB8AC3E}">
        <p14:creationId xmlns:p14="http://schemas.microsoft.com/office/powerpoint/2010/main" val="421615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51</a:t>
            </a:fld>
            <a:endParaRPr lang="en-US"/>
          </a:p>
        </p:txBody>
      </p:sp>
    </p:spTree>
    <p:extLst>
      <p:ext uri="{BB962C8B-B14F-4D97-AF65-F5344CB8AC3E}">
        <p14:creationId xmlns:p14="http://schemas.microsoft.com/office/powerpoint/2010/main" val="121273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4</a:t>
            </a:fld>
            <a:endParaRPr lang="en-US"/>
          </a:p>
        </p:txBody>
      </p:sp>
    </p:spTree>
    <p:extLst>
      <p:ext uri="{BB962C8B-B14F-4D97-AF65-F5344CB8AC3E}">
        <p14:creationId xmlns:p14="http://schemas.microsoft.com/office/powerpoint/2010/main" val="3040447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52</a:t>
            </a:fld>
            <a:endParaRPr lang="en-US"/>
          </a:p>
        </p:txBody>
      </p:sp>
    </p:spTree>
    <p:extLst>
      <p:ext uri="{BB962C8B-B14F-4D97-AF65-F5344CB8AC3E}">
        <p14:creationId xmlns:p14="http://schemas.microsoft.com/office/powerpoint/2010/main" val="2097348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53</a:t>
            </a:fld>
            <a:endParaRPr lang="en-US"/>
          </a:p>
        </p:txBody>
      </p:sp>
    </p:spTree>
    <p:extLst>
      <p:ext uri="{BB962C8B-B14F-4D97-AF65-F5344CB8AC3E}">
        <p14:creationId xmlns:p14="http://schemas.microsoft.com/office/powerpoint/2010/main" val="206802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54</a:t>
            </a:fld>
            <a:endParaRPr lang="en-US"/>
          </a:p>
        </p:txBody>
      </p:sp>
    </p:spTree>
    <p:extLst>
      <p:ext uri="{BB962C8B-B14F-4D97-AF65-F5344CB8AC3E}">
        <p14:creationId xmlns:p14="http://schemas.microsoft.com/office/powerpoint/2010/main" val="35117996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55</a:t>
            </a:fld>
            <a:endParaRPr lang="en-US"/>
          </a:p>
        </p:txBody>
      </p:sp>
    </p:spTree>
    <p:extLst>
      <p:ext uri="{BB962C8B-B14F-4D97-AF65-F5344CB8AC3E}">
        <p14:creationId xmlns:p14="http://schemas.microsoft.com/office/powerpoint/2010/main" val="2768953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56</a:t>
            </a:fld>
            <a:endParaRPr lang="en-US"/>
          </a:p>
        </p:txBody>
      </p:sp>
    </p:spTree>
    <p:extLst>
      <p:ext uri="{BB962C8B-B14F-4D97-AF65-F5344CB8AC3E}">
        <p14:creationId xmlns:p14="http://schemas.microsoft.com/office/powerpoint/2010/main" val="3220582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57</a:t>
            </a:fld>
            <a:endParaRPr lang="en-US"/>
          </a:p>
        </p:txBody>
      </p:sp>
    </p:spTree>
    <p:extLst>
      <p:ext uri="{BB962C8B-B14F-4D97-AF65-F5344CB8AC3E}">
        <p14:creationId xmlns:p14="http://schemas.microsoft.com/office/powerpoint/2010/main" val="2424888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58</a:t>
            </a:fld>
            <a:endParaRPr lang="en-US"/>
          </a:p>
        </p:txBody>
      </p:sp>
    </p:spTree>
    <p:extLst>
      <p:ext uri="{BB962C8B-B14F-4D97-AF65-F5344CB8AC3E}">
        <p14:creationId xmlns:p14="http://schemas.microsoft.com/office/powerpoint/2010/main" val="1273543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59</a:t>
            </a:fld>
            <a:endParaRPr lang="en-US"/>
          </a:p>
        </p:txBody>
      </p:sp>
    </p:spTree>
    <p:extLst>
      <p:ext uri="{BB962C8B-B14F-4D97-AF65-F5344CB8AC3E}">
        <p14:creationId xmlns:p14="http://schemas.microsoft.com/office/powerpoint/2010/main" val="204110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61</a:t>
            </a:fld>
            <a:endParaRPr lang="en-US"/>
          </a:p>
        </p:txBody>
      </p:sp>
    </p:spTree>
    <p:extLst>
      <p:ext uri="{BB962C8B-B14F-4D97-AF65-F5344CB8AC3E}">
        <p14:creationId xmlns:p14="http://schemas.microsoft.com/office/powerpoint/2010/main" val="125509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and Customer facing</a:t>
            </a:r>
          </a:p>
        </p:txBody>
      </p:sp>
      <p:sp>
        <p:nvSpPr>
          <p:cNvPr id="4" name="Slide Number Placeholder 3"/>
          <p:cNvSpPr>
            <a:spLocks noGrp="1"/>
          </p:cNvSpPr>
          <p:nvPr>
            <p:ph type="sldNum" sz="quarter" idx="10"/>
          </p:nvPr>
        </p:nvSpPr>
        <p:spPr/>
        <p:txBody>
          <a:bodyPr/>
          <a:lstStyle/>
          <a:p>
            <a:fld id="{51CF3995-A0E4-472D-BBAC-D95090DBD551}" type="slidenum">
              <a:rPr lang="en-US" smtClean="0"/>
              <a:pPr/>
              <a:t>5</a:t>
            </a:fld>
            <a:endParaRPr lang="en-US"/>
          </a:p>
        </p:txBody>
      </p:sp>
    </p:spTree>
    <p:extLst>
      <p:ext uri="{BB962C8B-B14F-4D97-AF65-F5344CB8AC3E}">
        <p14:creationId xmlns:p14="http://schemas.microsoft.com/office/powerpoint/2010/main" val="73370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and Customer facing</a:t>
            </a:r>
          </a:p>
        </p:txBody>
      </p:sp>
      <p:sp>
        <p:nvSpPr>
          <p:cNvPr id="4" name="Slide Number Placeholder 3"/>
          <p:cNvSpPr>
            <a:spLocks noGrp="1"/>
          </p:cNvSpPr>
          <p:nvPr>
            <p:ph type="sldNum" sz="quarter" idx="10"/>
          </p:nvPr>
        </p:nvSpPr>
        <p:spPr/>
        <p:txBody>
          <a:bodyPr/>
          <a:lstStyle/>
          <a:p>
            <a:fld id="{51CF3995-A0E4-472D-BBAC-D95090DBD551}" type="slidenum">
              <a:rPr lang="en-US" smtClean="0"/>
              <a:pPr/>
              <a:t>6</a:t>
            </a:fld>
            <a:endParaRPr lang="en-US"/>
          </a:p>
        </p:txBody>
      </p:sp>
    </p:spTree>
    <p:extLst>
      <p:ext uri="{BB962C8B-B14F-4D97-AF65-F5344CB8AC3E}">
        <p14:creationId xmlns:p14="http://schemas.microsoft.com/office/powerpoint/2010/main" val="269765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7</a:t>
            </a:fld>
            <a:endParaRPr lang="en-US"/>
          </a:p>
        </p:txBody>
      </p:sp>
    </p:spTree>
    <p:extLst>
      <p:ext uri="{BB962C8B-B14F-4D97-AF65-F5344CB8AC3E}">
        <p14:creationId xmlns:p14="http://schemas.microsoft.com/office/powerpoint/2010/main" val="54018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8</a:t>
            </a:fld>
            <a:endParaRPr lang="en-US"/>
          </a:p>
        </p:txBody>
      </p:sp>
    </p:spTree>
    <p:extLst>
      <p:ext uri="{BB962C8B-B14F-4D97-AF65-F5344CB8AC3E}">
        <p14:creationId xmlns:p14="http://schemas.microsoft.com/office/powerpoint/2010/main" val="250138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 and Customer facing</a:t>
            </a:r>
          </a:p>
          <a:p>
            <a:endParaRPr lang="en-US" dirty="0"/>
          </a:p>
        </p:txBody>
      </p:sp>
      <p:sp>
        <p:nvSpPr>
          <p:cNvPr id="4" name="Slide Number Placeholder 3"/>
          <p:cNvSpPr>
            <a:spLocks noGrp="1"/>
          </p:cNvSpPr>
          <p:nvPr>
            <p:ph type="sldNum" sz="quarter" idx="10"/>
          </p:nvPr>
        </p:nvSpPr>
        <p:spPr/>
        <p:txBody>
          <a:bodyPr/>
          <a:lstStyle/>
          <a:p>
            <a:fld id="{51CF3995-A0E4-472D-BBAC-D95090DBD551}" type="slidenum">
              <a:rPr lang="en-US" smtClean="0"/>
              <a:pPr/>
              <a:t>9</a:t>
            </a:fld>
            <a:endParaRPr lang="en-US"/>
          </a:p>
        </p:txBody>
      </p:sp>
    </p:spTree>
    <p:extLst>
      <p:ext uri="{BB962C8B-B14F-4D97-AF65-F5344CB8AC3E}">
        <p14:creationId xmlns:p14="http://schemas.microsoft.com/office/powerpoint/2010/main" val="1085256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5.sv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11.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 - Start Blue graphic">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0E1DB72D-58A1-401B-ACCC-5C360CE407E7}" type="datetime1">
              <a:rPr lang="en-US" smtClean="0"/>
              <a:t>12/27/2022</a:t>
            </a:fld>
            <a:endParaRPr lang="en-US"/>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a:xfrm>
            <a:off x="696000" y="6256800"/>
            <a:ext cx="8640000" cy="108000"/>
          </a:xfrm>
          <a:prstGeom prst="rect">
            <a:avLst/>
          </a:prstGeom>
        </p:spPr>
        <p:txBody>
          <a:bodyPr/>
          <a:lstStyle>
            <a:lvl1pPr>
              <a:defRPr>
                <a:solidFill>
                  <a:schemeClr val="tx1">
                    <a:alpha val="0"/>
                  </a:schemeClr>
                </a:solidFill>
              </a:defRPr>
            </a:lvl1pPr>
          </a:lstStyle>
          <a:p>
            <a:r>
              <a:rPr lang="en-US"/>
              <a:t>MCA00001738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a:xfrm>
            <a:off x="696000" y="6559200"/>
            <a:ext cx="8640000" cy="108000"/>
          </a:xfrm>
          <a:prstGeom prst="rect">
            <a:avLst/>
          </a:prstGeom>
        </p:spPr>
        <p:txBody>
          <a:bodyPr/>
          <a:lstStyle>
            <a:lvl1pPr>
              <a:defRPr>
                <a:solidFill>
                  <a:schemeClr val="tx1">
                    <a:alpha val="0"/>
                  </a:schemeClr>
                </a:solidFill>
              </a:defRPr>
            </a:lvl1pPr>
          </a:lstStyle>
          <a:p>
            <a:fld id="{C2FE92B8-3297-49BF-866E-FDAA607BBC0B}" type="slidenum">
              <a:rPr lang="en-US" smtClean="0"/>
              <a:pPr/>
              <a:t>‹#›</a:t>
            </a:fld>
            <a:endParaRPr lang="en-US"/>
          </a:p>
        </p:txBody>
      </p:sp>
      <p:pic>
        <p:nvPicPr>
          <p:cNvPr id="9" name="Picture 8" descr="A picture containing chart&#10;&#10;Description automatically generated">
            <a:extLst>
              <a:ext uri="{FF2B5EF4-FFF2-40B4-BE49-F238E27FC236}">
                <a16:creationId xmlns:a16="http://schemas.microsoft.com/office/drawing/2014/main" id="{94CCA856-6CEE-4A59-8F1B-F51CCE262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39D8B-108B-488D-A0EE-320936379B64}"/>
              </a:ext>
            </a:extLst>
          </p:cNvPr>
          <p:cNvSpPr>
            <a:spLocks noGrp="1"/>
          </p:cNvSpPr>
          <p:nvPr>
            <p:ph type="ctrTitle" hasCustomPrompt="1"/>
          </p:nvPr>
        </p:nvSpPr>
        <p:spPr>
          <a:xfrm>
            <a:off x="696000" y="403200"/>
            <a:ext cx="6480000" cy="2660400"/>
          </a:xfrm>
        </p:spPr>
        <p:txBody>
          <a:bodyPr wrap="square" anchor="b">
            <a:noAutofit/>
          </a:bodyPr>
          <a:lstStyle>
            <a:lvl1pPr algn="l">
              <a:defRPr sz="4000">
                <a:solidFill>
                  <a:schemeClr val="bg1"/>
                </a:solidFill>
              </a:defRPr>
            </a:lvl1pPr>
          </a:lstStyle>
          <a:p>
            <a:r>
              <a:rPr lang="en-US" sz="4000"/>
              <a:t>Heading on maximum three lines</a:t>
            </a:r>
            <a:endParaRPr lang="en-US"/>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96000" y="3571200"/>
            <a:ext cx="6480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95325" y="3934800"/>
            <a:ext cx="6480175"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Name and date</a:t>
            </a:r>
          </a:p>
        </p:txBody>
      </p:sp>
    </p:spTree>
    <p:extLst>
      <p:ext uri="{BB962C8B-B14F-4D97-AF65-F5344CB8AC3E}">
        <p14:creationId xmlns:p14="http://schemas.microsoft.com/office/powerpoint/2010/main" val="33088760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6 - Heading with 2 column bullet text snow 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A1E6D8-E1F1-4280-A066-6C2F248809F0}"/>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4" name="Content Placeholder 4">
            <a:extLst>
              <a:ext uri="{FF2B5EF4-FFF2-40B4-BE49-F238E27FC236}">
                <a16:creationId xmlns:a16="http://schemas.microsoft.com/office/drawing/2014/main" id="{84B4B4BB-8CF9-4E44-AF74-F38752FF5AC4}"/>
              </a:ext>
            </a:extLst>
          </p:cNvPr>
          <p:cNvSpPr>
            <a:spLocks noGrp="1"/>
          </p:cNvSpPr>
          <p:nvPr>
            <p:ph sz="quarter" idx="19"/>
          </p:nvPr>
        </p:nvSpPr>
        <p:spPr>
          <a:xfrm>
            <a:off x="696000"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id="{F692713A-34E6-4E38-93E0-69EA6F4AB483}"/>
              </a:ext>
            </a:extLst>
          </p:cNvPr>
          <p:cNvSpPr>
            <a:spLocks noGrp="1"/>
          </p:cNvSpPr>
          <p:nvPr>
            <p:ph sz="quarter" idx="20"/>
          </p:nvPr>
        </p:nvSpPr>
        <p:spPr>
          <a:xfrm>
            <a:off x="6277349"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31396EB7-659C-B730-C596-2060F0605B7A}"/>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70023E5E-9C78-439E-ABB2-23D0FBFCA81C}" type="datetime1">
              <a:rPr lang="en-US" smtClean="0"/>
              <a:t>12/27/2022</a:t>
            </a:fld>
            <a:endParaRPr lang="en-US"/>
          </a:p>
        </p:txBody>
      </p:sp>
      <p:sp>
        <p:nvSpPr>
          <p:cNvPr id="5" name="Footer Placeholder 4">
            <a:extLst>
              <a:ext uri="{FF2B5EF4-FFF2-40B4-BE49-F238E27FC236}">
                <a16:creationId xmlns:a16="http://schemas.microsoft.com/office/drawing/2014/main" id="{92CB81D0-F3A8-5619-D144-811376775303}"/>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610351E5-2341-A06B-0915-AC726D3F5C92}"/>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13621043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7 - Heading with 3 column bullet text/chart right on snow bg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028AB1-123F-4431-A059-3DC7723359CA}"/>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2" name="Date Placeholder 3">
            <a:extLst>
              <a:ext uri="{FF2B5EF4-FFF2-40B4-BE49-F238E27FC236}">
                <a16:creationId xmlns:a16="http://schemas.microsoft.com/office/drawing/2014/main" id="{42ACA61E-5943-38D2-B1DD-0E898C902D99}"/>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AB5A5782-C0FF-4DC4-85FD-330BC3B403DB}" type="datetime1">
              <a:rPr lang="en-US" smtClean="0"/>
              <a:t>12/27/2022</a:t>
            </a:fld>
            <a:endParaRPr lang="en-US"/>
          </a:p>
        </p:txBody>
      </p:sp>
      <p:sp>
        <p:nvSpPr>
          <p:cNvPr id="4" name="Footer Placeholder 4">
            <a:extLst>
              <a:ext uri="{FF2B5EF4-FFF2-40B4-BE49-F238E27FC236}">
                <a16:creationId xmlns:a16="http://schemas.microsoft.com/office/drawing/2014/main" id="{6B1A9A6C-FABF-DC97-7881-354D2DCA6EC8}"/>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5" name="Slide Number Placeholder 5">
            <a:extLst>
              <a:ext uri="{FF2B5EF4-FFF2-40B4-BE49-F238E27FC236}">
                <a16:creationId xmlns:a16="http://schemas.microsoft.com/office/drawing/2014/main" id="{BF30867F-E3ED-EEF2-97FE-17ABCE1808B3}"/>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5261743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8 - Heading with 3 column bullet text/chart right on white bg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p>
        </p:txBody>
      </p:sp>
      <p:sp>
        <p:nvSpPr>
          <p:cNvPr id="10" name="Date Placeholder 3">
            <a:extLst>
              <a:ext uri="{FF2B5EF4-FFF2-40B4-BE49-F238E27FC236}">
                <a16:creationId xmlns:a16="http://schemas.microsoft.com/office/drawing/2014/main" id="{486DFADA-C894-957D-9AFC-1786D83918C4}"/>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accent6">
                    <a:lumMod val="50000"/>
                  </a:schemeClr>
                </a:solidFill>
              </a:defRPr>
            </a:lvl1pPr>
          </a:lstStyle>
          <a:p>
            <a:fld id="{EEC6C84A-FAAD-4326-BC9C-414C8406A920}" type="datetime1">
              <a:rPr lang="en-US" smtClean="0"/>
              <a:t>12/27/2022</a:t>
            </a:fld>
            <a:endParaRPr lang="en-US"/>
          </a:p>
        </p:txBody>
      </p:sp>
      <p:sp>
        <p:nvSpPr>
          <p:cNvPr id="11" name="Footer Placeholder 4">
            <a:extLst>
              <a:ext uri="{FF2B5EF4-FFF2-40B4-BE49-F238E27FC236}">
                <a16:creationId xmlns:a16="http://schemas.microsoft.com/office/drawing/2014/main" id="{14D2ADF4-695F-258A-5988-0EDBECE35E34}"/>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accent6">
                    <a:lumMod val="50000"/>
                  </a:schemeClr>
                </a:solidFill>
              </a:defRPr>
            </a:lvl1pPr>
          </a:lstStyle>
          <a:p>
            <a:r>
              <a:rPr lang="en-US"/>
              <a:t>MCA00001738 Rev A</a:t>
            </a:r>
          </a:p>
        </p:txBody>
      </p:sp>
      <p:sp>
        <p:nvSpPr>
          <p:cNvPr id="13" name="Slide Number Placeholder 5">
            <a:extLst>
              <a:ext uri="{FF2B5EF4-FFF2-40B4-BE49-F238E27FC236}">
                <a16:creationId xmlns:a16="http://schemas.microsoft.com/office/drawing/2014/main" id="{05376B51-C55D-7EB5-2C1E-87A73D6F1D34}"/>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accent6">
                    <a:lumMod val="50000"/>
                  </a:schemeClr>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24045099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 - Heading with text bullet and picture">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8575C6CE-48BE-4B25-88FE-FA031575BE03}"/>
              </a:ext>
            </a:extLst>
          </p:cNvPr>
          <p:cNvSpPr>
            <a:spLocks noGrp="1"/>
          </p:cNvSpPr>
          <p:nvPr>
            <p:ph sz="quarter" idx="19"/>
          </p:nvPr>
        </p:nvSpPr>
        <p:spPr>
          <a:xfrm>
            <a:off x="696000" y="1773238"/>
            <a:ext cx="5219326" cy="424815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274712" y="657850"/>
            <a:ext cx="5221288" cy="550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2" name="Date Placeholder 3">
            <a:extLst>
              <a:ext uri="{FF2B5EF4-FFF2-40B4-BE49-F238E27FC236}">
                <a16:creationId xmlns:a16="http://schemas.microsoft.com/office/drawing/2014/main" id="{A4A9E829-F6A6-32E8-FCF4-85B62CE7AE1B}"/>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CA97A76A-9E57-45ED-903A-19DCF013579E}" type="datetime1">
              <a:rPr lang="en-US" smtClean="0"/>
              <a:t>12/27/2022</a:t>
            </a:fld>
            <a:endParaRPr lang="en-US"/>
          </a:p>
        </p:txBody>
      </p:sp>
      <p:sp>
        <p:nvSpPr>
          <p:cNvPr id="3" name="Footer Placeholder 4">
            <a:extLst>
              <a:ext uri="{FF2B5EF4-FFF2-40B4-BE49-F238E27FC236}">
                <a16:creationId xmlns:a16="http://schemas.microsoft.com/office/drawing/2014/main" id="{0B6D6054-D627-5941-AF4C-C964055B2491}"/>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4" name="Slide Number Placeholder 5">
            <a:extLst>
              <a:ext uri="{FF2B5EF4-FFF2-40B4-BE49-F238E27FC236}">
                <a16:creationId xmlns:a16="http://schemas.microsoft.com/office/drawing/2014/main" id="{881AF7C5-2A73-C781-F411-5480AA4E7C4F}"/>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15459239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0 - Heading with 2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5220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Click to 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5221288" cy="334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6275387" y="1773238"/>
            <a:ext cx="5221288" cy="334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6276675" y="5208154"/>
            <a:ext cx="5220000" cy="813235"/>
          </a:xfrm>
        </p:spPr>
        <p:txBody>
          <a:bodyPr/>
          <a:lstStyle>
            <a:lvl1pPr marL="0" indent="0">
              <a:buFontTx/>
              <a:buNone/>
              <a:defRPr sz="1400"/>
            </a:lvl1pPr>
            <a:lvl2pPr marL="153988" indent="0">
              <a:buFontTx/>
              <a:buNone/>
              <a:defRPr/>
            </a:lvl2pPr>
            <a:lvl3pPr marL="339725" indent="0">
              <a:buFontTx/>
              <a:buNone/>
              <a:defRPr/>
            </a:lvl3pPr>
          </a:lstStyle>
          <a:p>
            <a:pPr lvl="0"/>
            <a:r>
              <a:rPr lang="en-US"/>
              <a:t>Click to edit Master text styles</a:t>
            </a:r>
          </a:p>
        </p:txBody>
      </p:sp>
      <p:sp>
        <p:nvSpPr>
          <p:cNvPr id="4" name="Date Placeholder 3">
            <a:extLst>
              <a:ext uri="{FF2B5EF4-FFF2-40B4-BE49-F238E27FC236}">
                <a16:creationId xmlns:a16="http://schemas.microsoft.com/office/drawing/2014/main" id="{289ABD95-608F-80FA-4017-F3722E933444}"/>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B0B93EC6-8ECD-4EF5-B808-4A8A33661C4F}" type="datetime1">
              <a:rPr lang="en-US" smtClean="0"/>
              <a:t>12/27/2022</a:t>
            </a:fld>
            <a:endParaRPr lang="en-US"/>
          </a:p>
        </p:txBody>
      </p:sp>
      <p:sp>
        <p:nvSpPr>
          <p:cNvPr id="5" name="Footer Placeholder 4">
            <a:extLst>
              <a:ext uri="{FF2B5EF4-FFF2-40B4-BE49-F238E27FC236}">
                <a16:creationId xmlns:a16="http://schemas.microsoft.com/office/drawing/2014/main" id="{85A52F70-57EA-0B56-AA8E-9538F6D42BBD}"/>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E8065E69-5C47-C2E1-2696-C71ABD844F79}"/>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13174424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1 - Heading with 3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Click to 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3366000" cy="334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4413000" y="1773238"/>
            <a:ext cx="3366000" cy="334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4413001"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Click to edit Master text styles</a:t>
            </a:r>
          </a:p>
        </p:txBody>
      </p:sp>
      <p:sp>
        <p:nvSpPr>
          <p:cNvPr id="13" name="Picture Placeholder 16">
            <a:extLst>
              <a:ext uri="{FF2B5EF4-FFF2-40B4-BE49-F238E27FC236}">
                <a16:creationId xmlns:a16="http://schemas.microsoft.com/office/drawing/2014/main" id="{D2897832-36AE-4E0E-9085-204130CC145A}"/>
              </a:ext>
            </a:extLst>
          </p:cNvPr>
          <p:cNvSpPr>
            <a:spLocks noGrp="1"/>
          </p:cNvSpPr>
          <p:nvPr>
            <p:ph type="pic" sz="quarter" idx="18"/>
          </p:nvPr>
        </p:nvSpPr>
        <p:spPr>
          <a:xfrm>
            <a:off x="8130675" y="1773238"/>
            <a:ext cx="3366000" cy="334800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4" name="Text Placeholder 9">
            <a:extLst>
              <a:ext uri="{FF2B5EF4-FFF2-40B4-BE49-F238E27FC236}">
                <a16:creationId xmlns:a16="http://schemas.microsoft.com/office/drawing/2014/main" id="{8656A579-00D4-4A1D-96D5-2856157D5539}"/>
              </a:ext>
            </a:extLst>
          </p:cNvPr>
          <p:cNvSpPr>
            <a:spLocks noGrp="1"/>
          </p:cNvSpPr>
          <p:nvPr>
            <p:ph type="body" sz="quarter" idx="19"/>
          </p:nvPr>
        </p:nvSpPr>
        <p:spPr>
          <a:xfrm>
            <a:off x="813067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Click to edit Master text styles</a:t>
            </a:r>
          </a:p>
        </p:txBody>
      </p:sp>
      <p:sp>
        <p:nvSpPr>
          <p:cNvPr id="4" name="Date Placeholder 3">
            <a:extLst>
              <a:ext uri="{FF2B5EF4-FFF2-40B4-BE49-F238E27FC236}">
                <a16:creationId xmlns:a16="http://schemas.microsoft.com/office/drawing/2014/main" id="{3139D2F7-67DA-56A9-69FE-F9E81F93825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CF0E996C-58D4-4297-8204-BCF5AF0EA3EA}" type="datetime1">
              <a:rPr lang="en-US" smtClean="0"/>
              <a:t>12/27/2022</a:t>
            </a:fld>
            <a:endParaRPr lang="en-US"/>
          </a:p>
        </p:txBody>
      </p:sp>
      <p:sp>
        <p:nvSpPr>
          <p:cNvPr id="5" name="Footer Placeholder 4">
            <a:extLst>
              <a:ext uri="{FF2B5EF4-FFF2-40B4-BE49-F238E27FC236}">
                <a16:creationId xmlns:a16="http://schemas.microsoft.com/office/drawing/2014/main" id="{0DC0CA15-BE2D-3167-9E55-F99EA6FBC54F}"/>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55BC4AA1-CD67-37D0-0AA7-1845485AE663}"/>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27148097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2 - Heading with text bullet and picture">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EBA8AC51-624D-400A-9881-7445ECC8EC27}"/>
              </a:ext>
            </a:extLst>
          </p:cNvPr>
          <p:cNvSpPr>
            <a:spLocks noGrp="1"/>
          </p:cNvSpPr>
          <p:nvPr>
            <p:ph sz="quarter" idx="19"/>
          </p:nvPr>
        </p:nvSpPr>
        <p:spPr>
          <a:xfrm>
            <a:off x="696000"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5AC75909-1AC1-4024-8158-7AF297D3B637}"/>
              </a:ext>
            </a:extLst>
          </p:cNvPr>
          <p:cNvSpPr>
            <a:spLocks noGrp="1"/>
          </p:cNvSpPr>
          <p:nvPr>
            <p:ph type="pic" sz="quarter" idx="15"/>
          </p:nvPr>
        </p:nvSpPr>
        <p:spPr>
          <a:xfrm>
            <a:off x="6938954" y="0"/>
            <a:ext cx="5253046" cy="5774490"/>
          </a:xfrm>
          <a:custGeom>
            <a:avLst/>
            <a:gdLst>
              <a:gd name="connsiteX0" fmla="*/ 4523770 w 5253046"/>
              <a:gd name="connsiteY0" fmla="*/ 0 h 5774490"/>
              <a:gd name="connsiteX1" fmla="*/ 5253046 w 5253046"/>
              <a:gd name="connsiteY1" fmla="*/ 0 h 5774490"/>
              <a:gd name="connsiteX2" fmla="*/ 5253046 w 5253046"/>
              <a:gd name="connsiteY2" fmla="*/ 27505 h 5774490"/>
              <a:gd name="connsiteX3" fmla="*/ 5253046 w 5253046"/>
              <a:gd name="connsiteY3" fmla="*/ 536672 h 5774490"/>
              <a:gd name="connsiteX4" fmla="*/ 5253046 w 5253046"/>
              <a:gd name="connsiteY4" fmla="*/ 4168788 h 5774490"/>
              <a:gd name="connsiteX5" fmla="*/ 2552320 w 5253046"/>
              <a:gd name="connsiteY5" fmla="*/ 5728066 h 5774490"/>
              <a:gd name="connsiteX6" fmla="*/ 2079565 w 5253046"/>
              <a:gd name="connsiteY6" fmla="*/ 5601394 h 5774490"/>
              <a:gd name="connsiteX7" fmla="*/ 46425 w 5253046"/>
              <a:gd name="connsiteY7" fmla="*/ 2079921 h 5774490"/>
              <a:gd name="connsiteX8" fmla="*/ 173097 w 5253046"/>
              <a:gd name="connsiteY8" fmla="*/ 1607167 h 5774490"/>
              <a:gd name="connsiteX9" fmla="*/ 2956765 w 5253046"/>
              <a:gd name="connsiteY9" fmla="*/ 1 h 5774490"/>
              <a:gd name="connsiteX10" fmla="*/ 4523770 w 5253046"/>
              <a:gd name="connsiteY10" fmla="*/ 1 h 57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90">
                <a:moveTo>
                  <a:pt x="4523770" y="0"/>
                </a:moveTo>
                <a:lnTo>
                  <a:pt x="5253046" y="0"/>
                </a:lnTo>
                <a:lnTo>
                  <a:pt x="5253046" y="27505"/>
                </a:lnTo>
                <a:lnTo>
                  <a:pt x="5253046" y="536672"/>
                </a:lnTo>
                <a:lnTo>
                  <a:pt x="5253046" y="4168788"/>
                </a:lnTo>
                <a:lnTo>
                  <a:pt x="2552320" y="5728066"/>
                </a:lnTo>
                <a:cubicBezTo>
                  <a:pt x="2386793" y="5823634"/>
                  <a:pt x="2175134" y="5766921"/>
                  <a:pt x="2079565" y="5601394"/>
                </a:cubicBezTo>
                <a:lnTo>
                  <a:pt x="46425" y="2079921"/>
                </a:lnTo>
                <a:cubicBezTo>
                  <a:pt x="-49143" y="1914394"/>
                  <a:pt x="7570" y="1702735"/>
                  <a:pt x="173097" y="1607167"/>
                </a:cubicBezTo>
                <a:lnTo>
                  <a:pt x="2956765" y="1"/>
                </a:lnTo>
                <a:lnTo>
                  <a:pt x="4523770" y="1"/>
                </a:ln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2" name="Date Placeholder 3">
            <a:extLst>
              <a:ext uri="{FF2B5EF4-FFF2-40B4-BE49-F238E27FC236}">
                <a16:creationId xmlns:a16="http://schemas.microsoft.com/office/drawing/2014/main" id="{0B118773-B197-F969-7F81-8D5EC6CA9C15}"/>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AE3DBA1E-63D5-456B-9CB4-7408C7FA03A6}" type="datetime1">
              <a:rPr lang="en-US" smtClean="0"/>
              <a:t>12/27/2022</a:t>
            </a:fld>
            <a:endParaRPr lang="en-US"/>
          </a:p>
        </p:txBody>
      </p:sp>
      <p:sp>
        <p:nvSpPr>
          <p:cNvPr id="3" name="Footer Placeholder 4">
            <a:extLst>
              <a:ext uri="{FF2B5EF4-FFF2-40B4-BE49-F238E27FC236}">
                <a16:creationId xmlns:a16="http://schemas.microsoft.com/office/drawing/2014/main" id="{B41E3AA3-D13E-0302-4ED8-1E8CA50660F8}"/>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4" name="Slide Number Placeholder 5">
            <a:extLst>
              <a:ext uri="{FF2B5EF4-FFF2-40B4-BE49-F238E27FC236}">
                <a16:creationId xmlns:a16="http://schemas.microsoft.com/office/drawing/2014/main" id="{468ABBF7-88F3-344B-FFAA-9C7BA92E1966}"/>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1252091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13 - Heading with text bullet and picture with snow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4">
            <a:extLst>
              <a:ext uri="{FF2B5EF4-FFF2-40B4-BE49-F238E27FC236}">
                <a16:creationId xmlns:a16="http://schemas.microsoft.com/office/drawing/2014/main" id="{6B3D6906-11C8-48EF-8D5A-179C11FEEB23}"/>
              </a:ext>
            </a:extLst>
          </p:cNvPr>
          <p:cNvSpPr>
            <a:spLocks noGrp="1"/>
          </p:cNvSpPr>
          <p:nvPr>
            <p:ph sz="quarter" idx="19"/>
          </p:nvPr>
        </p:nvSpPr>
        <p:spPr>
          <a:xfrm>
            <a:off x="696000"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1BBAD701-AB68-46F0-B316-D316FD817603}"/>
              </a:ext>
            </a:extLst>
          </p:cNvPr>
          <p:cNvSpPr>
            <a:spLocks noGrp="1"/>
          </p:cNvSpPr>
          <p:nvPr>
            <p:ph type="pic" sz="quarter" idx="15"/>
          </p:nvPr>
        </p:nvSpPr>
        <p:spPr>
          <a:xfrm>
            <a:off x="6938954" y="2"/>
            <a:ext cx="5253046" cy="5774489"/>
          </a:xfrm>
          <a:custGeom>
            <a:avLst/>
            <a:gdLst>
              <a:gd name="connsiteX0" fmla="*/ 2956765 w 5253046"/>
              <a:gd name="connsiteY0" fmla="*/ 0 h 5774489"/>
              <a:gd name="connsiteX1" fmla="*/ 5237166 w 5253046"/>
              <a:gd name="connsiteY1" fmla="*/ 0 h 5774489"/>
              <a:gd name="connsiteX2" fmla="*/ 5253046 w 5253046"/>
              <a:gd name="connsiteY2" fmla="*/ 27504 h 5774489"/>
              <a:gd name="connsiteX3" fmla="*/ 5253046 w 5253046"/>
              <a:gd name="connsiteY3" fmla="*/ 4168787 h 5774489"/>
              <a:gd name="connsiteX4" fmla="*/ 2552320 w 5253046"/>
              <a:gd name="connsiteY4" fmla="*/ 5728065 h 5774489"/>
              <a:gd name="connsiteX5" fmla="*/ 2079565 w 5253046"/>
              <a:gd name="connsiteY5" fmla="*/ 5601393 h 5774489"/>
              <a:gd name="connsiteX6" fmla="*/ 46425 w 5253046"/>
              <a:gd name="connsiteY6" fmla="*/ 2079920 h 5774489"/>
              <a:gd name="connsiteX7" fmla="*/ 173097 w 5253046"/>
              <a:gd name="connsiteY7"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3046" h="5774489">
                <a:moveTo>
                  <a:pt x="2956765" y="0"/>
                </a:moveTo>
                <a:lnTo>
                  <a:pt x="5237166" y="0"/>
                </a:lnTo>
                <a:lnTo>
                  <a:pt x="5253046" y="27504"/>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2" name="Date Placeholder 3">
            <a:extLst>
              <a:ext uri="{FF2B5EF4-FFF2-40B4-BE49-F238E27FC236}">
                <a16:creationId xmlns:a16="http://schemas.microsoft.com/office/drawing/2014/main" id="{244BFA16-3E0F-3626-357E-69AD6D880555}"/>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EF0724FE-470D-4895-9787-3B01F4F4CB9D}" type="datetime1">
              <a:rPr lang="en-US" smtClean="0"/>
              <a:t>12/27/2022</a:t>
            </a:fld>
            <a:endParaRPr lang="en-US"/>
          </a:p>
        </p:txBody>
      </p:sp>
      <p:sp>
        <p:nvSpPr>
          <p:cNvPr id="3" name="Footer Placeholder 4">
            <a:extLst>
              <a:ext uri="{FF2B5EF4-FFF2-40B4-BE49-F238E27FC236}">
                <a16:creationId xmlns:a16="http://schemas.microsoft.com/office/drawing/2014/main" id="{9DDF7B54-0B93-C2B1-7648-A8124606563E}"/>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4" name="Slide Number Placeholder 5">
            <a:extLst>
              <a:ext uri="{FF2B5EF4-FFF2-40B4-BE49-F238E27FC236}">
                <a16:creationId xmlns:a16="http://schemas.microsoft.com/office/drawing/2014/main" id="{A0A09E93-B0D3-E021-41D1-ED9486CBB9F3}"/>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25373321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14 - Heading with text bullet and picture with blu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4">
            <a:extLst>
              <a:ext uri="{FF2B5EF4-FFF2-40B4-BE49-F238E27FC236}">
                <a16:creationId xmlns:a16="http://schemas.microsoft.com/office/drawing/2014/main" id="{A4727D2C-68A2-4036-B1F5-6E338BAB3ED6}"/>
              </a:ext>
            </a:extLst>
          </p:cNvPr>
          <p:cNvSpPr>
            <a:spLocks noGrp="1"/>
          </p:cNvSpPr>
          <p:nvPr>
            <p:ph sz="quarter" idx="19"/>
          </p:nvPr>
        </p:nvSpPr>
        <p:spPr>
          <a:xfrm>
            <a:off x="696000" y="1773238"/>
            <a:ext cx="5219326"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solidFill>
                  <a:schemeClr val="bg1"/>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5" name="Picture Placeholder 14">
            <a:extLst>
              <a:ext uri="{FF2B5EF4-FFF2-40B4-BE49-F238E27FC236}">
                <a16:creationId xmlns:a16="http://schemas.microsoft.com/office/drawing/2014/main" id="{85DA3AAA-78F0-47D5-B932-B2997E8EED93}"/>
              </a:ext>
            </a:extLst>
          </p:cNvPr>
          <p:cNvSpPr>
            <a:spLocks noGrp="1"/>
          </p:cNvSpPr>
          <p:nvPr>
            <p:ph type="pic" sz="quarter" idx="15"/>
          </p:nvPr>
        </p:nvSpPr>
        <p:spPr>
          <a:xfrm>
            <a:off x="6938954" y="0"/>
            <a:ext cx="5253046" cy="5774489"/>
          </a:xfrm>
          <a:custGeom>
            <a:avLst/>
            <a:gdLst>
              <a:gd name="connsiteX0" fmla="*/ 2956765 w 5253046"/>
              <a:gd name="connsiteY0" fmla="*/ 0 h 5774489"/>
              <a:gd name="connsiteX1" fmla="*/ 3930431 w 5253046"/>
              <a:gd name="connsiteY1" fmla="*/ 0 h 5774489"/>
              <a:gd name="connsiteX2" fmla="*/ 5237166 w 5253046"/>
              <a:gd name="connsiteY2" fmla="*/ 0 h 5774489"/>
              <a:gd name="connsiteX3" fmla="*/ 5253046 w 5253046"/>
              <a:gd name="connsiteY3" fmla="*/ 0 h 5774489"/>
              <a:gd name="connsiteX4" fmla="*/ 5253046 w 5253046"/>
              <a:gd name="connsiteY4" fmla="*/ 27504 h 5774489"/>
              <a:gd name="connsiteX5" fmla="*/ 5253046 w 5253046"/>
              <a:gd name="connsiteY5" fmla="*/ 1289957 h 5774489"/>
              <a:gd name="connsiteX6" fmla="*/ 5253046 w 5253046"/>
              <a:gd name="connsiteY6" fmla="*/ 4168787 h 5774489"/>
              <a:gd name="connsiteX7" fmla="*/ 2552320 w 5253046"/>
              <a:gd name="connsiteY7" fmla="*/ 5728065 h 5774489"/>
              <a:gd name="connsiteX8" fmla="*/ 2079565 w 5253046"/>
              <a:gd name="connsiteY8" fmla="*/ 5601393 h 5774489"/>
              <a:gd name="connsiteX9" fmla="*/ 46425 w 5253046"/>
              <a:gd name="connsiteY9" fmla="*/ 2079920 h 5774489"/>
              <a:gd name="connsiteX10" fmla="*/ 173097 w 5253046"/>
              <a:gd name="connsiteY10"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89">
                <a:moveTo>
                  <a:pt x="2956765" y="0"/>
                </a:moveTo>
                <a:lnTo>
                  <a:pt x="3930431" y="0"/>
                </a:lnTo>
                <a:lnTo>
                  <a:pt x="5237166" y="0"/>
                </a:lnTo>
                <a:lnTo>
                  <a:pt x="5253046" y="0"/>
                </a:lnTo>
                <a:lnTo>
                  <a:pt x="5253046" y="27504"/>
                </a:lnTo>
                <a:lnTo>
                  <a:pt x="5253046" y="1289957"/>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4" name="Date Placeholder 3">
            <a:extLst>
              <a:ext uri="{FF2B5EF4-FFF2-40B4-BE49-F238E27FC236}">
                <a16:creationId xmlns:a16="http://schemas.microsoft.com/office/drawing/2014/main" id="{DBB56C0D-A175-05CC-2C62-7254C7570250}"/>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C29CD3EC-CF53-4F0E-848B-D20A34F4C67B}" type="datetime1">
              <a:rPr lang="en-US" smtClean="0"/>
              <a:t>12/27/2022</a:t>
            </a:fld>
            <a:endParaRPr lang="en-US"/>
          </a:p>
        </p:txBody>
      </p:sp>
      <p:sp>
        <p:nvSpPr>
          <p:cNvPr id="5" name="Footer Placeholder 4">
            <a:extLst>
              <a:ext uri="{FF2B5EF4-FFF2-40B4-BE49-F238E27FC236}">
                <a16:creationId xmlns:a16="http://schemas.microsoft.com/office/drawing/2014/main" id="{BA621F13-8D50-D190-BC97-221386360760}"/>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041AEA38-1AF0-6C81-AD07-3611C6882CC8}"/>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8130043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4 - Fullscreen pictur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4" name="Date Placeholder 3">
            <a:extLst>
              <a:ext uri="{FF2B5EF4-FFF2-40B4-BE49-F238E27FC236}">
                <a16:creationId xmlns:a16="http://schemas.microsoft.com/office/drawing/2014/main" id="{9F90BF5E-8252-0204-92BC-32A43E857A22}"/>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85351089-AE48-4CC7-BEB1-BE1B44DE5504}" type="datetime1">
              <a:rPr lang="en-US" smtClean="0"/>
              <a:t>12/27/2022</a:t>
            </a:fld>
            <a:endParaRPr lang="en-US"/>
          </a:p>
        </p:txBody>
      </p:sp>
      <p:sp>
        <p:nvSpPr>
          <p:cNvPr id="5" name="Footer Placeholder 4">
            <a:extLst>
              <a:ext uri="{FF2B5EF4-FFF2-40B4-BE49-F238E27FC236}">
                <a16:creationId xmlns:a16="http://schemas.microsoft.com/office/drawing/2014/main" id="{5F5959B1-02B7-ADD6-07C9-69AA634354E6}"/>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A3B43126-CAF2-9EB3-FDD4-63A5BF2E1D64}"/>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38702872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 Start - Blue bg with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F8BA39EB-09F1-4FA2-BEBB-6D5AE510DEBB}" type="datetime1">
              <a:rPr lang="en-US" smtClean="0"/>
              <a:t>12/27/2022</a:t>
            </a:fld>
            <a:endParaRPr lang="en-US"/>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a:xfrm>
            <a:off x="696000" y="6256800"/>
            <a:ext cx="8640000" cy="108000"/>
          </a:xfrm>
          <a:prstGeom prst="rect">
            <a:avLst/>
          </a:prstGeom>
        </p:spPr>
        <p:txBody>
          <a:bodyPr/>
          <a:lstStyle>
            <a:lvl1pPr>
              <a:defRPr>
                <a:solidFill>
                  <a:schemeClr val="tx1">
                    <a:alpha val="0"/>
                  </a:schemeClr>
                </a:solidFill>
              </a:defRPr>
            </a:lvl1pPr>
          </a:lstStyle>
          <a:p>
            <a:r>
              <a:rPr lang="en-US"/>
              <a:t>MCA00001738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a:xfrm>
            <a:off x="696000" y="6559200"/>
            <a:ext cx="8640000" cy="108000"/>
          </a:xfrm>
          <a:prstGeom prst="rect">
            <a:avLst/>
          </a:prstGeom>
        </p:spPr>
        <p:txBody>
          <a:bodyPr/>
          <a:lstStyle>
            <a:lvl1pPr>
              <a:defRPr>
                <a:solidFill>
                  <a:schemeClr val="tx1">
                    <a:alpha val="0"/>
                  </a:schemeClr>
                </a:solidFill>
              </a:defRPr>
            </a:lvl1pPr>
          </a:lstStyle>
          <a:p>
            <a:fld id="{C2FE92B8-3297-49BF-866E-FDAA607BBC0B}" type="slidenum">
              <a:rPr lang="en-US" smtClean="0"/>
              <a:pPr/>
              <a:t>‹#›</a:t>
            </a:fld>
            <a:endParaRPr lang="en-US"/>
          </a:p>
        </p:txBody>
      </p:sp>
      <p:sp>
        <p:nvSpPr>
          <p:cNvPr id="12" name="Rectangle 11">
            <a:extLst>
              <a:ext uri="{FF2B5EF4-FFF2-40B4-BE49-F238E27FC236}">
                <a16:creationId xmlns:a16="http://schemas.microsoft.com/office/drawing/2014/main" id="{D52F0A5F-8E9E-4EEE-8D9A-AC96E5B41395}"/>
              </a:ext>
            </a:extLst>
          </p:cNvPr>
          <p:cNvSpPr>
            <a:spLocks/>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bg1"/>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p>
        </p:txBody>
      </p:sp>
      <p:sp>
        <p:nvSpPr>
          <p:cNvPr id="16" name="Picture Placeholder 15">
            <a:extLst>
              <a:ext uri="{FF2B5EF4-FFF2-40B4-BE49-F238E27FC236}">
                <a16:creationId xmlns:a16="http://schemas.microsoft.com/office/drawing/2014/main" id="{A37682AD-C06A-470B-8A6E-10E5CE94D41B}"/>
              </a:ext>
            </a:extLst>
          </p:cNvPr>
          <p:cNvSpPr>
            <a:spLocks noGrp="1"/>
          </p:cNvSpPr>
          <p:nvPr>
            <p:ph type="pic" sz="quarter" idx="15"/>
          </p:nvPr>
        </p:nvSpPr>
        <p:spPr>
          <a:xfrm>
            <a:off x="0" y="0"/>
            <a:ext cx="5871765" cy="6858000"/>
          </a:xfrm>
          <a:custGeom>
            <a:avLst/>
            <a:gdLst>
              <a:gd name="connsiteX0" fmla="*/ 0 w 5871765"/>
              <a:gd name="connsiteY0" fmla="*/ 0 h 6858000"/>
              <a:gd name="connsiteX1" fmla="*/ 5871765 w 5871765"/>
              <a:gd name="connsiteY1" fmla="*/ 0 h 6858000"/>
              <a:gd name="connsiteX2" fmla="*/ 5871765 w 5871765"/>
              <a:gd name="connsiteY2" fmla="*/ 689205 h 6858000"/>
              <a:gd name="connsiteX3" fmla="*/ 5871765 w 5871765"/>
              <a:gd name="connsiteY3" fmla="*/ 696685 h 6858000"/>
              <a:gd name="connsiteX4" fmla="*/ 5868433 w 5871765"/>
              <a:gd name="connsiteY4" fmla="*/ 2034640 h 6858000"/>
              <a:gd name="connsiteX5" fmla="*/ 5863022 w 5871765"/>
              <a:gd name="connsiteY5" fmla="*/ 2695096 h 6858000"/>
              <a:gd name="connsiteX6" fmla="*/ 3558513 w 5871765"/>
              <a:gd name="connsiteY6" fmla="*/ 6784859 h 6858000"/>
              <a:gd name="connsiteX7" fmla="*/ 3431188 w 5871765"/>
              <a:gd name="connsiteY7" fmla="*/ 6858000 h 6858000"/>
              <a:gd name="connsiteX8" fmla="*/ 0 w 587176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1765" h="6858000">
                <a:moveTo>
                  <a:pt x="0" y="0"/>
                </a:moveTo>
                <a:lnTo>
                  <a:pt x="5871765" y="0"/>
                </a:lnTo>
                <a:lnTo>
                  <a:pt x="5871765" y="689205"/>
                </a:lnTo>
                <a:cubicBezTo>
                  <a:pt x="5871765" y="691697"/>
                  <a:pt x="5871765" y="694188"/>
                  <a:pt x="5871765" y="696685"/>
                </a:cubicBezTo>
                <a:lnTo>
                  <a:pt x="5868433" y="2034640"/>
                </a:lnTo>
                <a:lnTo>
                  <a:pt x="5863022" y="2695096"/>
                </a:lnTo>
                <a:cubicBezTo>
                  <a:pt x="5863022" y="4428521"/>
                  <a:pt x="4939986" y="5946249"/>
                  <a:pt x="3558513" y="6784859"/>
                </a:cubicBezTo>
                <a:lnTo>
                  <a:pt x="3431188" y="6858000"/>
                </a:lnTo>
                <a:lnTo>
                  <a:pt x="0" y="6858000"/>
                </a:lnTo>
                <a:close/>
              </a:path>
            </a:pathLst>
          </a:custGeom>
          <a:solidFill>
            <a:schemeClr val="bg1"/>
          </a:solid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Tree>
    <p:custDataLst>
      <p:tags r:id="rId1"/>
    </p:custDataLst>
    <p:extLst>
      <p:ext uri="{BB962C8B-B14F-4D97-AF65-F5344CB8AC3E}">
        <p14:creationId xmlns:p14="http://schemas.microsoft.com/office/powerpoint/2010/main" val="12015495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5 - Heading fullscreen picture for light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4" name="Date Placeholder 3">
            <a:extLst>
              <a:ext uri="{FF2B5EF4-FFF2-40B4-BE49-F238E27FC236}">
                <a16:creationId xmlns:a16="http://schemas.microsoft.com/office/drawing/2014/main" id="{7B629BDD-25BB-86D5-49E0-C51E74D7CD84}"/>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B2CDA7FD-B3DB-440B-A363-1FB7B60928D6}" type="datetime1">
              <a:rPr lang="en-US" smtClean="0"/>
              <a:t>12/27/2022</a:t>
            </a:fld>
            <a:endParaRPr lang="en-US"/>
          </a:p>
        </p:txBody>
      </p:sp>
      <p:sp>
        <p:nvSpPr>
          <p:cNvPr id="5" name="Footer Placeholder 4">
            <a:extLst>
              <a:ext uri="{FF2B5EF4-FFF2-40B4-BE49-F238E27FC236}">
                <a16:creationId xmlns:a16="http://schemas.microsoft.com/office/drawing/2014/main" id="{F90151D6-4D37-19B1-855E-EF265AA05FEF}"/>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87E818B8-6031-5AF7-5826-4E91B1AA0589}"/>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12883643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6 - Heading fullscreen picture for dark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4" name="Date Placeholder 3">
            <a:extLst>
              <a:ext uri="{FF2B5EF4-FFF2-40B4-BE49-F238E27FC236}">
                <a16:creationId xmlns:a16="http://schemas.microsoft.com/office/drawing/2014/main" id="{6E05B8DB-4D69-53D5-43AE-667305A220CA}"/>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85363249-B783-4BE5-960A-5F327F446DAD}" type="datetime1">
              <a:rPr lang="en-US" smtClean="0"/>
              <a:t>12/27/2022</a:t>
            </a:fld>
            <a:endParaRPr lang="en-US"/>
          </a:p>
        </p:txBody>
      </p:sp>
      <p:sp>
        <p:nvSpPr>
          <p:cNvPr id="5" name="Footer Placeholder 4">
            <a:extLst>
              <a:ext uri="{FF2B5EF4-FFF2-40B4-BE49-F238E27FC236}">
                <a16:creationId xmlns:a16="http://schemas.microsoft.com/office/drawing/2014/main" id="{03D80F6D-E47C-8DFF-8B9B-6421DEC19927}"/>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980D3378-69EA-8832-7EB8-616F084B00F6}"/>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24369277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7 - Heading and bullet text on fullscreen for light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13" name="Content Placeholder 4">
            <a:extLst>
              <a:ext uri="{FF2B5EF4-FFF2-40B4-BE49-F238E27FC236}">
                <a16:creationId xmlns:a16="http://schemas.microsoft.com/office/drawing/2014/main" id="{80881493-077C-4AB2-96A9-4163925FDD85}"/>
              </a:ext>
            </a:extLst>
          </p:cNvPr>
          <p:cNvSpPr>
            <a:spLocks noGrp="1"/>
          </p:cNvSpPr>
          <p:nvPr>
            <p:ph sz="quarter" idx="20"/>
          </p:nvPr>
        </p:nvSpPr>
        <p:spPr>
          <a:xfrm>
            <a:off x="696000" y="1773238"/>
            <a:ext cx="8640000" cy="4248150"/>
          </a:xfrm>
        </p:spPr>
        <p:txBody>
          <a:body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2" name="Date Placeholder 3">
            <a:extLst>
              <a:ext uri="{FF2B5EF4-FFF2-40B4-BE49-F238E27FC236}">
                <a16:creationId xmlns:a16="http://schemas.microsoft.com/office/drawing/2014/main" id="{0E1667B9-31FD-3176-C6D3-9A8DD50BDC8E}"/>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A20726B1-5F53-4DEA-AA76-1ADA7A197623}" type="datetime1">
              <a:rPr lang="en-US" smtClean="0"/>
              <a:t>12/27/2022</a:t>
            </a:fld>
            <a:endParaRPr lang="en-US"/>
          </a:p>
        </p:txBody>
      </p:sp>
      <p:sp>
        <p:nvSpPr>
          <p:cNvPr id="3" name="Footer Placeholder 4">
            <a:extLst>
              <a:ext uri="{FF2B5EF4-FFF2-40B4-BE49-F238E27FC236}">
                <a16:creationId xmlns:a16="http://schemas.microsoft.com/office/drawing/2014/main" id="{9FD0CA84-A051-D1A1-208B-EB4296F2058E}"/>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4" name="Slide Number Placeholder 5">
            <a:extLst>
              <a:ext uri="{FF2B5EF4-FFF2-40B4-BE49-F238E27FC236}">
                <a16:creationId xmlns:a16="http://schemas.microsoft.com/office/drawing/2014/main" id="{49A58109-21F2-78A4-78BD-96E7FEB578FA}"/>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2991265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8 - Heading and bullet text on fullscreen for dark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Content Placeholder 4">
            <a:extLst>
              <a:ext uri="{FF2B5EF4-FFF2-40B4-BE49-F238E27FC236}">
                <a16:creationId xmlns:a16="http://schemas.microsoft.com/office/drawing/2014/main" id="{E5DCE741-E45F-44C7-99F8-5687D0CC19D3}"/>
              </a:ext>
            </a:extLst>
          </p:cNvPr>
          <p:cNvSpPr>
            <a:spLocks noGrp="1"/>
          </p:cNvSpPr>
          <p:nvPr>
            <p:ph sz="quarter" idx="20"/>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3" name="Date Placeholder 3">
            <a:extLst>
              <a:ext uri="{FF2B5EF4-FFF2-40B4-BE49-F238E27FC236}">
                <a16:creationId xmlns:a16="http://schemas.microsoft.com/office/drawing/2014/main" id="{3FCB4518-88F3-EE87-2339-E7AF60FE72F5}"/>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DF88692E-3993-421D-ACDB-4671928721B2}" type="datetime1">
              <a:rPr lang="en-US" smtClean="0"/>
              <a:t>12/27/2022</a:t>
            </a:fld>
            <a:endParaRPr lang="en-US"/>
          </a:p>
        </p:txBody>
      </p:sp>
      <p:sp>
        <p:nvSpPr>
          <p:cNvPr id="4" name="Footer Placeholder 4">
            <a:extLst>
              <a:ext uri="{FF2B5EF4-FFF2-40B4-BE49-F238E27FC236}">
                <a16:creationId xmlns:a16="http://schemas.microsoft.com/office/drawing/2014/main" id="{DDE757AD-6012-9697-752E-6EE38F648D9E}"/>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5" name="Slide Number Placeholder 5">
            <a:extLst>
              <a:ext uri="{FF2B5EF4-FFF2-40B4-BE49-F238E27FC236}">
                <a16:creationId xmlns:a16="http://schemas.microsoft.com/office/drawing/2014/main" id="{1FCE73B8-850D-800E-A68A-135B0381E333}"/>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31192101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9 - Header only on snow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4" name="Date Placeholder 3">
            <a:extLst>
              <a:ext uri="{FF2B5EF4-FFF2-40B4-BE49-F238E27FC236}">
                <a16:creationId xmlns:a16="http://schemas.microsoft.com/office/drawing/2014/main" id="{D766974C-239C-8CC8-7DC9-7459F75E8214}"/>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35D33F96-5810-4295-9751-E6AC6704BE3F}" type="datetime1">
              <a:rPr lang="en-US" smtClean="0"/>
              <a:t>12/27/2022</a:t>
            </a:fld>
            <a:endParaRPr lang="en-US"/>
          </a:p>
        </p:txBody>
      </p:sp>
      <p:sp>
        <p:nvSpPr>
          <p:cNvPr id="5" name="Footer Placeholder 4">
            <a:extLst>
              <a:ext uri="{FF2B5EF4-FFF2-40B4-BE49-F238E27FC236}">
                <a16:creationId xmlns:a16="http://schemas.microsoft.com/office/drawing/2014/main" id="{BE8FEC6A-3CDF-0A88-1FBC-680FC60427DF}"/>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A94E1AF3-27A5-4018-2009-6D95B1828214}"/>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13973080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20 - Header only on white 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4" name="Date Placeholder 3">
            <a:extLst>
              <a:ext uri="{FF2B5EF4-FFF2-40B4-BE49-F238E27FC236}">
                <a16:creationId xmlns:a16="http://schemas.microsoft.com/office/drawing/2014/main" id="{5574CC8B-D5BA-5D34-050E-2C4576489753}"/>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65E95EA9-52D0-4F27-AA76-7167A1748B50}" type="datetime1">
              <a:rPr lang="en-US" smtClean="0"/>
              <a:t>12/27/2022</a:t>
            </a:fld>
            <a:endParaRPr lang="en-US"/>
          </a:p>
        </p:txBody>
      </p:sp>
      <p:sp>
        <p:nvSpPr>
          <p:cNvPr id="5" name="Footer Placeholder 4">
            <a:extLst>
              <a:ext uri="{FF2B5EF4-FFF2-40B4-BE49-F238E27FC236}">
                <a16:creationId xmlns:a16="http://schemas.microsoft.com/office/drawing/2014/main" id="{AD076428-3C9F-6D9C-CB4E-F795C4CF3F9E}"/>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FF13B486-8A20-A1AD-F114-DBDF47721EC2}"/>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4501519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21 - Header only on blue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2" name="Date Placeholder 3">
            <a:extLst>
              <a:ext uri="{FF2B5EF4-FFF2-40B4-BE49-F238E27FC236}">
                <a16:creationId xmlns:a16="http://schemas.microsoft.com/office/drawing/2014/main" id="{302BF7B3-C69D-9EC8-7710-2D1D2DB75C2A}"/>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9224A286-DF5D-44F9-A0A2-EE830F576A3C}" type="datetime1">
              <a:rPr lang="en-US" smtClean="0"/>
              <a:t>12/27/2022</a:t>
            </a:fld>
            <a:endParaRPr lang="en-US"/>
          </a:p>
        </p:txBody>
      </p:sp>
      <p:sp>
        <p:nvSpPr>
          <p:cNvPr id="3" name="Footer Placeholder 4">
            <a:extLst>
              <a:ext uri="{FF2B5EF4-FFF2-40B4-BE49-F238E27FC236}">
                <a16:creationId xmlns:a16="http://schemas.microsoft.com/office/drawing/2014/main" id="{6F421194-4157-B2A6-093E-D302ADF5367B}"/>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4" name="Slide Number Placeholder 5">
            <a:extLst>
              <a:ext uri="{FF2B5EF4-FFF2-40B4-BE49-F238E27FC236}">
                <a16:creationId xmlns:a16="http://schemas.microsoft.com/office/drawing/2014/main" id="{517B166B-3E79-1C24-591A-10381D97AA28}"/>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34531014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22 - 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F5CEBFF-0BBA-FC71-C9AC-61896181A7A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FAC43D0B-DEE2-4561-B049-16A8865189F4}" type="datetime1">
              <a:rPr lang="en-US" smtClean="0"/>
              <a:t>12/27/2022</a:t>
            </a:fld>
            <a:endParaRPr lang="en-US"/>
          </a:p>
        </p:txBody>
      </p:sp>
      <p:sp>
        <p:nvSpPr>
          <p:cNvPr id="3" name="Footer Placeholder 4">
            <a:extLst>
              <a:ext uri="{FF2B5EF4-FFF2-40B4-BE49-F238E27FC236}">
                <a16:creationId xmlns:a16="http://schemas.microsoft.com/office/drawing/2014/main" id="{092BD7EC-B0BD-8824-50AD-1BB07EC3C90E}"/>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4" name="Slide Number Placeholder 5">
            <a:extLst>
              <a:ext uri="{FF2B5EF4-FFF2-40B4-BE49-F238E27FC236}">
                <a16:creationId xmlns:a16="http://schemas.microsoft.com/office/drawing/2014/main" id="{BD6F8B20-68EC-B351-DA75-253979C43C75}"/>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4706831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1 - End inf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49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F3031-97AC-4552-A986-A0C37D622BF6}"/>
              </a:ext>
            </a:extLst>
          </p:cNvPr>
          <p:cNvSpPr>
            <a:spLocks noGrp="1"/>
          </p:cNvSpPr>
          <p:nvPr>
            <p:ph type="title" hasCustomPrompt="1"/>
          </p:nvPr>
        </p:nvSpPr>
        <p:spPr>
          <a:xfrm>
            <a:off x="695325" y="1764000"/>
            <a:ext cx="10800000" cy="1440000"/>
          </a:xfrm>
        </p:spPr>
        <p:txBody>
          <a:bodyPr anchor="b"/>
          <a:lstStyle>
            <a:lvl1pPr>
              <a:defRPr sz="4800">
                <a:solidFill>
                  <a:schemeClr val="bg1"/>
                </a:solidFill>
              </a:defRPr>
            </a:lvl1pPr>
          </a:lstStyle>
          <a:p>
            <a:r>
              <a:rPr lang="en-US"/>
              <a:t>Add text</a:t>
            </a:r>
          </a:p>
        </p:txBody>
      </p:sp>
      <p:sp>
        <p:nvSpPr>
          <p:cNvPr id="8" name="TextBox 7">
            <a:extLst>
              <a:ext uri="{FF2B5EF4-FFF2-40B4-BE49-F238E27FC236}">
                <a16:creationId xmlns:a16="http://schemas.microsoft.com/office/drawing/2014/main" id="{16002BBA-84E1-4F49-99F7-96BC06538EFC}"/>
              </a:ext>
            </a:extLst>
          </p:cNvPr>
          <p:cNvSpPr txBox="1"/>
          <p:nvPr userDrawn="1"/>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sz="800"/>
              <a:t>Getinge is a global provider of innovative solutions for operating rooms, intensive care units, sterilization departments and for life science companies and institutions. </a:t>
            </a:r>
            <a:br>
              <a:rPr lang="en-GB" sz="800"/>
            </a:br>
            <a:r>
              <a:rPr lang="en-GB" sz="800"/>
              <a:t>Based on our firsthand experience and close partnerships with clinical experts, healthcare professionals and medtech specialists, we are improving everyday life.</a:t>
            </a:r>
            <a:endParaRPr lang="en-US" sz="800"/>
          </a:p>
        </p:txBody>
      </p:sp>
      <p:sp>
        <p:nvSpPr>
          <p:cNvPr id="9" name="TextBox 8">
            <a:extLst>
              <a:ext uri="{FF2B5EF4-FFF2-40B4-BE49-F238E27FC236}">
                <a16:creationId xmlns:a16="http://schemas.microsoft.com/office/drawing/2014/main" id="{64026762-CFFF-4427-BF4C-BC03E52B6445}"/>
              </a:ext>
            </a:extLst>
          </p:cNvPr>
          <p:cNvSpPr txBox="1"/>
          <p:nvPr userDrawn="1"/>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noProof="0">
                <a:solidFill>
                  <a:schemeClr val="tx2"/>
                </a:solidFill>
              </a:rPr>
              <a:t>www.getinge.com</a:t>
            </a:r>
          </a:p>
        </p:txBody>
      </p:sp>
      <p:sp>
        <p:nvSpPr>
          <p:cNvPr id="11" name="Text Placeholder 10">
            <a:extLst>
              <a:ext uri="{FF2B5EF4-FFF2-40B4-BE49-F238E27FC236}">
                <a16:creationId xmlns:a16="http://schemas.microsoft.com/office/drawing/2014/main" id="{0DA3D444-691B-4F12-8587-DEFCE5993EDE}"/>
              </a:ext>
            </a:extLst>
          </p:cNvPr>
          <p:cNvSpPr>
            <a:spLocks noGrp="1"/>
          </p:cNvSpPr>
          <p:nvPr>
            <p:ph type="body" sz="quarter" idx="13" hasCustomPrompt="1"/>
          </p:nvPr>
        </p:nvSpPr>
        <p:spPr>
          <a:xfrm>
            <a:off x="695325" y="3426989"/>
            <a:ext cx="6102423"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text</a:t>
            </a:r>
          </a:p>
        </p:txBody>
      </p:sp>
      <p:sp>
        <p:nvSpPr>
          <p:cNvPr id="12" name="Text Placeholder 10">
            <a:extLst>
              <a:ext uri="{FF2B5EF4-FFF2-40B4-BE49-F238E27FC236}">
                <a16:creationId xmlns:a16="http://schemas.microsoft.com/office/drawing/2014/main" id="{9DDBE03D-8B58-4E76-B029-A3F635DA5450}"/>
              </a:ext>
            </a:extLst>
          </p:cNvPr>
          <p:cNvSpPr>
            <a:spLocks noGrp="1"/>
          </p:cNvSpPr>
          <p:nvPr>
            <p:ph type="body" sz="quarter" idx="14" hasCustomPrompt="1"/>
          </p:nvPr>
        </p:nvSpPr>
        <p:spPr>
          <a:xfrm>
            <a:off x="695325" y="3714068"/>
            <a:ext cx="6102423" cy="252000"/>
          </a:xfrm>
        </p:spPr>
        <p:txBody>
          <a:bodyPr lIns="0"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text</a:t>
            </a:r>
          </a:p>
        </p:txBody>
      </p:sp>
      <p:sp>
        <p:nvSpPr>
          <p:cNvPr id="13" name="Text Placeholder 10">
            <a:extLst>
              <a:ext uri="{FF2B5EF4-FFF2-40B4-BE49-F238E27FC236}">
                <a16:creationId xmlns:a16="http://schemas.microsoft.com/office/drawing/2014/main" id="{74727A6E-402B-419B-893C-3F48B6A3CF91}"/>
              </a:ext>
            </a:extLst>
          </p:cNvPr>
          <p:cNvSpPr>
            <a:spLocks noGrp="1"/>
          </p:cNvSpPr>
          <p:nvPr>
            <p:ph type="body" sz="quarter" idx="15" hasCustomPrompt="1"/>
          </p:nvPr>
        </p:nvSpPr>
        <p:spPr>
          <a:xfrm>
            <a:off x="1397073" y="4001147"/>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name</a:t>
            </a:r>
          </a:p>
        </p:txBody>
      </p:sp>
      <p:sp>
        <p:nvSpPr>
          <p:cNvPr id="14" name="Text Placeholder 10">
            <a:extLst>
              <a:ext uri="{FF2B5EF4-FFF2-40B4-BE49-F238E27FC236}">
                <a16:creationId xmlns:a16="http://schemas.microsoft.com/office/drawing/2014/main" id="{62835ADB-EEF2-45AF-B258-94A7FB86344F}"/>
              </a:ext>
            </a:extLst>
          </p:cNvPr>
          <p:cNvSpPr>
            <a:spLocks noGrp="1"/>
          </p:cNvSpPr>
          <p:nvPr>
            <p:ph type="body" sz="quarter" idx="16" hasCustomPrompt="1"/>
          </p:nvPr>
        </p:nvSpPr>
        <p:spPr>
          <a:xfrm>
            <a:off x="1397073" y="428822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phone</a:t>
            </a:r>
          </a:p>
        </p:txBody>
      </p:sp>
      <p:sp>
        <p:nvSpPr>
          <p:cNvPr id="15" name="Text Placeholder 10">
            <a:extLst>
              <a:ext uri="{FF2B5EF4-FFF2-40B4-BE49-F238E27FC236}">
                <a16:creationId xmlns:a16="http://schemas.microsoft.com/office/drawing/2014/main" id="{0701FCCB-E585-4202-BA47-9F2063D11576}"/>
              </a:ext>
            </a:extLst>
          </p:cNvPr>
          <p:cNvSpPr>
            <a:spLocks noGrp="1"/>
          </p:cNvSpPr>
          <p:nvPr>
            <p:ph type="body" sz="quarter" idx="17" hasCustomPrompt="1"/>
          </p:nvPr>
        </p:nvSpPr>
        <p:spPr>
          <a:xfrm>
            <a:off x="1397073" y="457530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E-Mail</a:t>
            </a:r>
          </a:p>
        </p:txBody>
      </p:sp>
      <p:sp>
        <p:nvSpPr>
          <p:cNvPr id="16" name="TextBox 15">
            <a:extLst>
              <a:ext uri="{FF2B5EF4-FFF2-40B4-BE49-F238E27FC236}">
                <a16:creationId xmlns:a16="http://schemas.microsoft.com/office/drawing/2014/main" id="{3673A055-FEE6-42EC-B6C5-78B076771EEF}"/>
              </a:ext>
            </a:extLst>
          </p:cNvPr>
          <p:cNvSpPr txBox="1"/>
          <p:nvPr userDrawn="1"/>
        </p:nvSpPr>
        <p:spPr>
          <a:xfrm>
            <a:off x="695325" y="3973259"/>
            <a:ext cx="570028" cy="307777"/>
          </a:xfrm>
          <a:prstGeom prst="rect">
            <a:avLst/>
          </a:prstGeom>
          <a:noFill/>
        </p:spPr>
        <p:txBody>
          <a:bodyPr wrap="none" lIns="0" rtlCol="0" anchor="ctr" anchorCtr="0">
            <a:spAutoFit/>
          </a:bodyPr>
          <a:lstStyle/>
          <a:p>
            <a:r>
              <a:rPr lang="en-US" sz="1400"/>
              <a:t>Name</a:t>
            </a:r>
          </a:p>
        </p:txBody>
      </p:sp>
      <p:sp>
        <p:nvSpPr>
          <p:cNvPr id="17" name="TextBox 16">
            <a:extLst>
              <a:ext uri="{FF2B5EF4-FFF2-40B4-BE49-F238E27FC236}">
                <a16:creationId xmlns:a16="http://schemas.microsoft.com/office/drawing/2014/main" id="{5FAE75EA-F6CB-4A5F-BCC7-AFCD70AABFBA}"/>
              </a:ext>
            </a:extLst>
          </p:cNvPr>
          <p:cNvSpPr txBox="1"/>
          <p:nvPr userDrawn="1"/>
        </p:nvSpPr>
        <p:spPr>
          <a:xfrm>
            <a:off x="695325" y="4260339"/>
            <a:ext cx="610103" cy="307777"/>
          </a:xfrm>
          <a:prstGeom prst="rect">
            <a:avLst/>
          </a:prstGeom>
          <a:noFill/>
        </p:spPr>
        <p:txBody>
          <a:bodyPr wrap="none" lIns="0" rtlCol="0" anchor="ctr" anchorCtr="0">
            <a:spAutoFit/>
          </a:bodyPr>
          <a:lstStyle/>
          <a:p>
            <a:r>
              <a:rPr lang="en-US" sz="1400"/>
              <a:t>Phone</a:t>
            </a:r>
          </a:p>
        </p:txBody>
      </p:sp>
      <p:sp>
        <p:nvSpPr>
          <p:cNvPr id="18" name="TextBox 17">
            <a:extLst>
              <a:ext uri="{FF2B5EF4-FFF2-40B4-BE49-F238E27FC236}">
                <a16:creationId xmlns:a16="http://schemas.microsoft.com/office/drawing/2014/main" id="{A6311644-6222-4E23-933B-AA44FE6217D9}"/>
              </a:ext>
            </a:extLst>
          </p:cNvPr>
          <p:cNvSpPr txBox="1"/>
          <p:nvPr userDrawn="1"/>
        </p:nvSpPr>
        <p:spPr>
          <a:xfrm>
            <a:off x="695325" y="4547418"/>
            <a:ext cx="600485" cy="307777"/>
          </a:xfrm>
          <a:prstGeom prst="rect">
            <a:avLst/>
          </a:prstGeom>
          <a:noFill/>
        </p:spPr>
        <p:txBody>
          <a:bodyPr wrap="none" lIns="0" rtlCol="0" anchor="ctr" anchorCtr="0">
            <a:spAutoFit/>
          </a:bodyPr>
          <a:lstStyle/>
          <a:p>
            <a:r>
              <a:rPr lang="en-US" sz="1400"/>
              <a:t>E-mail</a:t>
            </a:r>
          </a:p>
        </p:txBody>
      </p:sp>
      <p:sp>
        <p:nvSpPr>
          <p:cNvPr id="3" name="Date Placeholder 3">
            <a:extLst>
              <a:ext uri="{FF2B5EF4-FFF2-40B4-BE49-F238E27FC236}">
                <a16:creationId xmlns:a16="http://schemas.microsoft.com/office/drawing/2014/main" id="{8D8E7E78-BAE5-667A-68A5-FE68BFA3B60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03C40C3D-4874-49FC-AD62-43D7D81D9F9F}" type="datetime1">
              <a:rPr lang="en-US" smtClean="0"/>
              <a:t>12/27/2022</a:t>
            </a:fld>
            <a:endParaRPr lang="en-US"/>
          </a:p>
        </p:txBody>
      </p:sp>
      <p:sp>
        <p:nvSpPr>
          <p:cNvPr id="4" name="Footer Placeholder 4">
            <a:extLst>
              <a:ext uri="{FF2B5EF4-FFF2-40B4-BE49-F238E27FC236}">
                <a16:creationId xmlns:a16="http://schemas.microsoft.com/office/drawing/2014/main" id="{C68ED7FC-9D67-ABD9-C156-7C7B42AE2FE7}"/>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5" name="Slide Number Placeholder 5">
            <a:extLst>
              <a:ext uri="{FF2B5EF4-FFF2-40B4-BE49-F238E27FC236}">
                <a16:creationId xmlns:a16="http://schemas.microsoft.com/office/drawing/2014/main" id="{BB2C540A-2BA4-850B-CDA7-5005727C710F}"/>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14912417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4.1 - End inf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49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F3031-97AC-4552-A986-A0C37D622BF6}"/>
              </a:ext>
            </a:extLst>
          </p:cNvPr>
          <p:cNvSpPr>
            <a:spLocks noGrp="1"/>
          </p:cNvSpPr>
          <p:nvPr>
            <p:ph type="title" hasCustomPrompt="1"/>
          </p:nvPr>
        </p:nvSpPr>
        <p:spPr>
          <a:xfrm>
            <a:off x="695325" y="1764000"/>
            <a:ext cx="10800000" cy="1440000"/>
          </a:xfrm>
        </p:spPr>
        <p:txBody>
          <a:bodyPr anchor="b"/>
          <a:lstStyle>
            <a:lvl1pPr>
              <a:defRPr sz="4800">
                <a:solidFill>
                  <a:schemeClr val="bg2"/>
                </a:solidFill>
              </a:defRPr>
            </a:lvl1pPr>
          </a:lstStyle>
          <a:p>
            <a:r>
              <a:rPr lang="en-US"/>
              <a:t>Add text</a:t>
            </a:r>
          </a:p>
        </p:txBody>
      </p:sp>
      <p:sp>
        <p:nvSpPr>
          <p:cNvPr id="8" name="TextBox 7">
            <a:extLst>
              <a:ext uri="{FF2B5EF4-FFF2-40B4-BE49-F238E27FC236}">
                <a16:creationId xmlns:a16="http://schemas.microsoft.com/office/drawing/2014/main" id="{16002BBA-84E1-4F49-99F7-96BC06538EFC}"/>
              </a:ext>
            </a:extLst>
          </p:cNvPr>
          <p:cNvSpPr txBox="1"/>
          <p:nvPr userDrawn="1"/>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sz="800"/>
              <a:t>Getinge is a global provider of innovative solutions for operating rooms, intensive care units, sterilization departments and for life science companies and institutions. </a:t>
            </a:r>
            <a:br>
              <a:rPr lang="en-GB" sz="800"/>
            </a:br>
            <a:r>
              <a:rPr lang="en-GB" sz="800"/>
              <a:t>Based on our firsthand experience and close partnerships with clinical experts, healthcare professionals and medtech specialists, we are improving everyday life.</a:t>
            </a:r>
            <a:endParaRPr lang="en-US" sz="800"/>
          </a:p>
        </p:txBody>
      </p:sp>
      <p:sp>
        <p:nvSpPr>
          <p:cNvPr id="9" name="TextBox 8">
            <a:extLst>
              <a:ext uri="{FF2B5EF4-FFF2-40B4-BE49-F238E27FC236}">
                <a16:creationId xmlns:a16="http://schemas.microsoft.com/office/drawing/2014/main" id="{64026762-CFFF-4427-BF4C-BC03E52B6445}"/>
              </a:ext>
            </a:extLst>
          </p:cNvPr>
          <p:cNvSpPr txBox="1"/>
          <p:nvPr userDrawn="1"/>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noProof="0">
                <a:solidFill>
                  <a:schemeClr val="tx2"/>
                </a:solidFill>
              </a:rPr>
              <a:t>www.getinge.com</a:t>
            </a:r>
          </a:p>
        </p:txBody>
      </p:sp>
      <p:sp>
        <p:nvSpPr>
          <p:cNvPr id="11" name="Text Placeholder 10">
            <a:extLst>
              <a:ext uri="{FF2B5EF4-FFF2-40B4-BE49-F238E27FC236}">
                <a16:creationId xmlns:a16="http://schemas.microsoft.com/office/drawing/2014/main" id="{0DA3D444-691B-4F12-8587-DEFCE5993EDE}"/>
              </a:ext>
            </a:extLst>
          </p:cNvPr>
          <p:cNvSpPr>
            <a:spLocks noGrp="1"/>
          </p:cNvSpPr>
          <p:nvPr>
            <p:ph type="body" sz="quarter" idx="13" hasCustomPrompt="1"/>
          </p:nvPr>
        </p:nvSpPr>
        <p:spPr>
          <a:xfrm>
            <a:off x="695325" y="3426989"/>
            <a:ext cx="6102423"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text</a:t>
            </a:r>
          </a:p>
        </p:txBody>
      </p:sp>
      <p:sp>
        <p:nvSpPr>
          <p:cNvPr id="12" name="Text Placeholder 10">
            <a:extLst>
              <a:ext uri="{FF2B5EF4-FFF2-40B4-BE49-F238E27FC236}">
                <a16:creationId xmlns:a16="http://schemas.microsoft.com/office/drawing/2014/main" id="{9DDBE03D-8B58-4E76-B029-A3F635DA5450}"/>
              </a:ext>
            </a:extLst>
          </p:cNvPr>
          <p:cNvSpPr>
            <a:spLocks noGrp="1"/>
          </p:cNvSpPr>
          <p:nvPr>
            <p:ph type="body" sz="quarter" idx="14" hasCustomPrompt="1"/>
          </p:nvPr>
        </p:nvSpPr>
        <p:spPr>
          <a:xfrm>
            <a:off x="695325" y="3714068"/>
            <a:ext cx="6102423" cy="252000"/>
          </a:xfrm>
        </p:spPr>
        <p:txBody>
          <a:bodyPr lIns="0"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Add text</a:t>
            </a:r>
          </a:p>
        </p:txBody>
      </p:sp>
      <p:sp>
        <p:nvSpPr>
          <p:cNvPr id="3" name="Date Placeholder 3">
            <a:extLst>
              <a:ext uri="{FF2B5EF4-FFF2-40B4-BE49-F238E27FC236}">
                <a16:creationId xmlns:a16="http://schemas.microsoft.com/office/drawing/2014/main" id="{8D8E7E78-BAE5-667A-68A5-FE68BFA3B60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645CE4FC-09FF-4CFC-989C-01F335025A72}" type="datetime1">
              <a:rPr lang="en-US" smtClean="0"/>
              <a:t>12/27/2022</a:t>
            </a:fld>
            <a:endParaRPr lang="en-US"/>
          </a:p>
        </p:txBody>
      </p:sp>
      <p:sp>
        <p:nvSpPr>
          <p:cNvPr id="4" name="Footer Placeholder 4">
            <a:extLst>
              <a:ext uri="{FF2B5EF4-FFF2-40B4-BE49-F238E27FC236}">
                <a16:creationId xmlns:a16="http://schemas.microsoft.com/office/drawing/2014/main" id="{C68ED7FC-9D67-ABD9-C156-7C7B42AE2FE7}"/>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5" name="Slide Number Placeholder 5">
            <a:extLst>
              <a:ext uri="{FF2B5EF4-FFF2-40B4-BE49-F238E27FC236}">
                <a16:creationId xmlns:a16="http://schemas.microsoft.com/office/drawing/2014/main" id="{BB2C540A-2BA4-850B-CDA7-5005727C710F}"/>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13162540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 Start - White bg with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a:xfrm>
            <a:off x="696000" y="6408000"/>
            <a:ext cx="8640000" cy="108000"/>
          </a:xfrm>
          <a:prstGeom prst="rect">
            <a:avLst/>
          </a:prstGeom>
        </p:spPr>
        <p:txBody>
          <a:bodyPr/>
          <a:lstStyle>
            <a:lvl1pPr>
              <a:defRPr>
                <a:solidFill>
                  <a:schemeClr val="tx1">
                    <a:alpha val="0"/>
                  </a:schemeClr>
                </a:solidFill>
              </a:defRPr>
            </a:lvl1pPr>
          </a:lstStyle>
          <a:p>
            <a:fld id="{53B97EE0-EF20-49E9-8E91-76ECEE6161A2}" type="datetime1">
              <a:rPr lang="en-US" smtClean="0"/>
              <a:t>12/27/2022</a:t>
            </a:fld>
            <a:endParaRPr lang="en-US"/>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a:xfrm>
            <a:off x="696000" y="6256800"/>
            <a:ext cx="8640000" cy="108000"/>
          </a:xfrm>
          <a:prstGeom prst="rect">
            <a:avLst/>
          </a:prstGeom>
        </p:spPr>
        <p:txBody>
          <a:bodyPr/>
          <a:lstStyle>
            <a:lvl1pPr>
              <a:defRPr>
                <a:solidFill>
                  <a:schemeClr val="tx1">
                    <a:alpha val="0"/>
                  </a:schemeClr>
                </a:solidFill>
              </a:defRPr>
            </a:lvl1pPr>
          </a:lstStyle>
          <a:p>
            <a:r>
              <a:rPr lang="en-US"/>
              <a:t>MCA00001738 Rev A</a:t>
            </a:r>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a:xfrm>
            <a:off x="696000" y="6559200"/>
            <a:ext cx="8640000" cy="108000"/>
          </a:xfrm>
          <a:prstGeom prst="rect">
            <a:avLst/>
          </a:prstGeom>
        </p:spPr>
        <p:txBody>
          <a:bodyPr/>
          <a:lstStyle>
            <a:lvl1pPr>
              <a:defRPr>
                <a:solidFill>
                  <a:schemeClr val="tx1">
                    <a:alpha val="0"/>
                  </a:schemeClr>
                </a:solidFill>
              </a:defRPr>
            </a:lvl1pPr>
          </a:lstStyle>
          <a:p>
            <a:fld id="{C2FE92B8-3297-49BF-866E-FDAA607BBC0B}" type="slidenum">
              <a:rPr lang="en-US" smtClean="0"/>
              <a:pPr/>
              <a:t>‹#›</a:t>
            </a:fld>
            <a:endParaRPr lang="en-US"/>
          </a:p>
        </p:txBody>
      </p:sp>
      <p:sp>
        <p:nvSpPr>
          <p:cNvPr id="14" name="Rectangle 13">
            <a:extLst>
              <a:ext uri="{FF2B5EF4-FFF2-40B4-BE49-F238E27FC236}">
                <a16:creationId xmlns:a16="http://schemas.microsoft.com/office/drawing/2014/main" id="{8D727EF7-D044-4C87-8FDE-8D738300984B}"/>
              </a:ext>
            </a:extLst>
          </p:cNvPr>
          <p:cNvSpPr>
            <a:spLocks/>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on maximum one line</a:t>
            </a:r>
          </a:p>
        </p:txBody>
      </p:sp>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tx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tx2"/>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p>
        </p:txBody>
      </p:sp>
      <p:pic>
        <p:nvPicPr>
          <p:cNvPr id="13" name="Graphic 12">
            <a:extLst>
              <a:ext uri="{FF2B5EF4-FFF2-40B4-BE49-F238E27FC236}">
                <a16:creationId xmlns:a16="http://schemas.microsoft.com/office/drawing/2014/main" id="{E27CA6F6-5421-4C17-A69F-75CE7EDA66E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9260400" y="5943600"/>
            <a:ext cx="2235600" cy="331200"/>
          </a:xfrm>
          <a:prstGeom prst="rect">
            <a:avLst/>
          </a:prstGeom>
        </p:spPr>
      </p:pic>
      <p:sp>
        <p:nvSpPr>
          <p:cNvPr id="15" name="Picture Placeholder 14">
            <a:extLst>
              <a:ext uri="{FF2B5EF4-FFF2-40B4-BE49-F238E27FC236}">
                <a16:creationId xmlns:a16="http://schemas.microsoft.com/office/drawing/2014/main" id="{5B5E551C-01A5-43C5-B77B-6CCA9F2C3540}"/>
              </a:ext>
            </a:extLst>
          </p:cNvPr>
          <p:cNvSpPr>
            <a:spLocks noGrp="1"/>
          </p:cNvSpPr>
          <p:nvPr>
            <p:ph type="pic" sz="quarter" idx="15"/>
          </p:nvPr>
        </p:nvSpPr>
        <p:spPr>
          <a:xfrm>
            <a:off x="0" y="0"/>
            <a:ext cx="8405813" cy="6858000"/>
          </a:xfrm>
          <a:custGeom>
            <a:avLst/>
            <a:gdLst>
              <a:gd name="connsiteX0" fmla="*/ 0 w 8405813"/>
              <a:gd name="connsiteY0" fmla="*/ 0 h 6858000"/>
              <a:gd name="connsiteX1" fmla="*/ 6760502 w 8405813"/>
              <a:gd name="connsiteY1" fmla="*/ 0 h 6858000"/>
              <a:gd name="connsiteX2" fmla="*/ 6760502 w 8405813"/>
              <a:gd name="connsiteY2" fmla="*/ 1 h 6858000"/>
              <a:gd name="connsiteX3" fmla="*/ 6759457 w 8405813"/>
              <a:gd name="connsiteY3" fmla="*/ 1 h 6858000"/>
              <a:gd name="connsiteX4" fmla="*/ 6742996 w 8405813"/>
              <a:gd name="connsiteY4" fmla="*/ 20330 h 6858000"/>
              <a:gd name="connsiteX5" fmla="*/ 6427502 w 8405813"/>
              <a:gd name="connsiteY5" fmla="*/ 495961 h 6858000"/>
              <a:gd name="connsiteX6" fmla="*/ 8077080 w 8405813"/>
              <a:gd name="connsiteY6" fmla="*/ 6653438 h 6858000"/>
              <a:gd name="connsiteX7" fmla="*/ 8405813 w 8405813"/>
              <a:gd name="connsiteY7" fmla="*/ 6847023 h 6858000"/>
              <a:gd name="connsiteX8" fmla="*/ 8405813 w 8405813"/>
              <a:gd name="connsiteY8" fmla="*/ 6858000 h 6858000"/>
              <a:gd name="connsiteX9" fmla="*/ 0 w 840581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5813" h="6858000">
                <a:moveTo>
                  <a:pt x="0" y="0"/>
                </a:moveTo>
                <a:lnTo>
                  <a:pt x="6760502" y="0"/>
                </a:lnTo>
                <a:lnTo>
                  <a:pt x="6760502" y="1"/>
                </a:lnTo>
                <a:lnTo>
                  <a:pt x="6759457" y="1"/>
                </a:lnTo>
                <a:lnTo>
                  <a:pt x="6742996" y="20330"/>
                </a:lnTo>
                <a:cubicBezTo>
                  <a:pt x="6628234" y="171582"/>
                  <a:pt x="6522803" y="330397"/>
                  <a:pt x="6427502" y="495961"/>
                </a:cubicBezTo>
                <a:cubicBezTo>
                  <a:pt x="5184060" y="2651811"/>
                  <a:pt x="5922987" y="5408696"/>
                  <a:pt x="8077080" y="6653438"/>
                </a:cubicBezTo>
                <a:lnTo>
                  <a:pt x="8405813" y="6847023"/>
                </a:lnTo>
                <a:lnTo>
                  <a:pt x="8405813" y="6858000"/>
                </a:lnTo>
                <a:lnTo>
                  <a:pt x="0" y="6858000"/>
                </a:lnTo>
                <a:close/>
              </a:path>
            </a:pathLst>
          </a:custGeom>
          <a:blipFill>
            <a:blip r:embed="rId5"/>
            <a:stretch>
              <a:fillRect/>
            </a:stretch>
          </a:blipFill>
        </p:spPr>
        <p:txBody>
          <a:bodyPr wrap="square" tIns="468000" anchor="ctr" anchorCtr="0">
            <a:noAutofit/>
          </a:bodyPr>
          <a:lstStyle>
            <a:lvl1pPr marL="0" indent="0" algn="ctr">
              <a:buFontTx/>
              <a:buNone/>
              <a:defRPr sz="1200">
                <a:solidFill>
                  <a:schemeClr val="bg1"/>
                </a:solidFill>
              </a:defRPr>
            </a:lvl1pPr>
          </a:lstStyle>
          <a:p>
            <a:r>
              <a:rPr lang="en-US"/>
              <a:t>Click icon to add picture</a:t>
            </a:r>
          </a:p>
        </p:txBody>
      </p:sp>
    </p:spTree>
    <p:custDataLst>
      <p:tags r:id="rId1"/>
    </p:custDataLst>
    <p:extLst>
      <p:ext uri="{BB962C8B-B14F-4D97-AF65-F5344CB8AC3E}">
        <p14:creationId xmlns:p14="http://schemas.microsoft.com/office/powerpoint/2010/main" val="4085091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2 - End logo on graphic">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a:solidFill>
                  <a:schemeClr val="tx1">
                    <a:alpha val="0"/>
                  </a:schemeClr>
                </a:solidFill>
              </a:defRPr>
            </a:lvl1pPr>
          </a:lstStyle>
          <a:p>
            <a:fld id="{ED34369E-33CE-484D-AD89-28934254992B}" type="datetime1">
              <a:rPr lang="en-US" smtClean="0"/>
              <a:t>12/27/2022</a:t>
            </a:fld>
            <a:endParaRPr lang="en-US"/>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a:xfrm>
            <a:off x="696000" y="6256800"/>
            <a:ext cx="8640000" cy="108000"/>
          </a:xfrm>
          <a:prstGeom prst="rect">
            <a:avLst/>
          </a:prstGeom>
        </p:spPr>
        <p:txBody>
          <a:bodyPr/>
          <a:lstStyle>
            <a:lvl1pPr>
              <a:defRPr>
                <a:solidFill>
                  <a:schemeClr val="tx1">
                    <a:alpha val="0"/>
                  </a:schemeClr>
                </a:solidFill>
              </a:defRPr>
            </a:lvl1pPr>
          </a:lstStyle>
          <a:p>
            <a:r>
              <a:rPr lang="en-US"/>
              <a:t>MCA00001738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a:xfrm>
            <a:off x="696000" y="6559200"/>
            <a:ext cx="8640000" cy="108000"/>
          </a:xfrm>
          <a:prstGeom prst="rect">
            <a:avLst/>
          </a:prstGeom>
        </p:spPr>
        <p:txBody>
          <a:bodyPr/>
          <a:lstStyle>
            <a:lvl1pPr>
              <a:defRPr>
                <a:solidFill>
                  <a:schemeClr val="tx1">
                    <a:alpha val="0"/>
                  </a:schemeClr>
                </a:solidFill>
              </a:defRPr>
            </a:lvl1pPr>
          </a:lstStyle>
          <a:p>
            <a:r>
              <a:rPr lang="en-US"/>
              <a:t>Page </a:t>
            </a:r>
            <a:fld id="{C2FE92B8-3297-49BF-866E-FDAA607BBC0B}" type="slidenum">
              <a:rPr lang="en-US" smtClean="0"/>
              <a:pPr/>
              <a:t>‹#›</a:t>
            </a:fld>
            <a:endParaRPr lang="en-US"/>
          </a:p>
        </p:txBody>
      </p:sp>
      <p:pic>
        <p:nvPicPr>
          <p:cNvPr id="4" name="Picture 3" descr="A picture containing background pattern&#10;&#10;Description automatically generated">
            <a:extLst>
              <a:ext uri="{FF2B5EF4-FFF2-40B4-BE49-F238E27FC236}">
                <a16:creationId xmlns:a16="http://schemas.microsoft.com/office/drawing/2014/main" id="{F8ED0573-BB28-48D5-B972-E6FBCD82B8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83781"/>
            <a:stretch/>
          </p:blipFill>
          <p:spPr>
            <a:xfrm>
              <a:off x="5713848" y="2604738"/>
              <a:ext cx="670155" cy="612120"/>
            </a:xfrm>
            <a:prstGeom prst="rect">
              <a:avLst/>
            </a:prstGeom>
          </p:spPr>
        </p:pic>
      </p:grpSp>
    </p:spTree>
    <p:extLst>
      <p:ext uri="{BB962C8B-B14F-4D97-AF65-F5344CB8AC3E}">
        <p14:creationId xmlns:p14="http://schemas.microsoft.com/office/powerpoint/2010/main" val="28619777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3 - End logo on blue">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a:xfrm>
            <a:off x="696000" y="6408000"/>
            <a:ext cx="8640000" cy="108000"/>
          </a:xfrm>
          <a:prstGeom prst="rect">
            <a:avLst/>
          </a:prstGeom>
        </p:spPr>
        <p:txBody>
          <a:bodyPr/>
          <a:lstStyle>
            <a:lvl1pPr>
              <a:defRPr>
                <a:solidFill>
                  <a:schemeClr val="tx1">
                    <a:alpha val="0"/>
                  </a:schemeClr>
                </a:solidFill>
              </a:defRPr>
            </a:lvl1pPr>
          </a:lstStyle>
          <a:p>
            <a:fld id="{E6258CFD-9708-437C-B480-21C94F5C8316}" type="datetime1">
              <a:rPr lang="en-US" smtClean="0"/>
              <a:t>12/27/2022</a:t>
            </a:fld>
            <a:endParaRPr lang="en-US"/>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a:xfrm>
            <a:off x="696000" y="6256800"/>
            <a:ext cx="8640000" cy="108000"/>
          </a:xfrm>
          <a:prstGeom prst="rect">
            <a:avLst/>
          </a:prstGeom>
        </p:spPr>
        <p:txBody>
          <a:bodyPr/>
          <a:lstStyle>
            <a:lvl1pPr>
              <a:defRPr>
                <a:solidFill>
                  <a:schemeClr val="tx1">
                    <a:alpha val="0"/>
                  </a:schemeClr>
                </a:solidFill>
              </a:defRPr>
            </a:lvl1pPr>
          </a:lstStyle>
          <a:p>
            <a:r>
              <a:rPr lang="en-US"/>
              <a:t>MCA00001738 Rev A</a:t>
            </a:r>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a:xfrm>
            <a:off x="696000" y="6559200"/>
            <a:ext cx="8640000" cy="108000"/>
          </a:xfrm>
          <a:prstGeom prst="rect">
            <a:avLst/>
          </a:prstGeom>
        </p:spPr>
        <p:txBody>
          <a:bodyPr/>
          <a:lstStyle>
            <a:lvl1pPr>
              <a:defRPr>
                <a:solidFill>
                  <a:schemeClr val="tx1">
                    <a:alpha val="0"/>
                  </a:schemeClr>
                </a:solidFill>
              </a:defRPr>
            </a:lvl1pPr>
          </a:lstStyle>
          <a:p>
            <a:r>
              <a:rPr lang="en-US"/>
              <a:t>Page </a:t>
            </a:r>
            <a:fld id="{C2FE92B8-3297-49BF-866E-FDAA607BBC0B}" type="slidenum">
              <a:rPr lang="en-US" smtClean="0"/>
              <a:pPr/>
              <a:t>‹#›</a:t>
            </a:fld>
            <a:endParaRPr lang="en-US"/>
          </a:p>
        </p:txBody>
      </p:sp>
      <p:sp>
        <p:nvSpPr>
          <p:cNvPr id="6" name="Rectangle 5">
            <a:extLst>
              <a:ext uri="{FF2B5EF4-FFF2-40B4-BE49-F238E27FC236}">
                <a16:creationId xmlns:a16="http://schemas.microsoft.com/office/drawing/2014/main" id="{7E817851-0F05-4A24-B522-B3546C11BA73}"/>
              </a:ext>
            </a:extLst>
          </p:cNvPr>
          <p:cNvSpPr>
            <a:spLocks/>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sv-SE" sz="1600"/>
          </a:p>
        </p:txBody>
      </p:sp>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83781"/>
            <a:stretch/>
          </p:blipFill>
          <p:spPr>
            <a:xfrm>
              <a:off x="5713848" y="2604738"/>
              <a:ext cx="670155" cy="612120"/>
            </a:xfrm>
            <a:prstGeom prst="rect">
              <a:avLst/>
            </a:prstGeom>
          </p:spPr>
        </p:pic>
      </p:grpSp>
    </p:spTree>
    <p:custDataLst>
      <p:tags r:id="rId1"/>
    </p:custDataLst>
    <p:extLst>
      <p:ext uri="{BB962C8B-B14F-4D97-AF65-F5344CB8AC3E}">
        <p14:creationId xmlns:p14="http://schemas.microsoft.com/office/powerpoint/2010/main" val="21940733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1 - Start Blue graphic">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p:txBody>
          <a:bodyPr/>
          <a:lstStyle>
            <a:lvl1pPr>
              <a:defRPr>
                <a:solidFill>
                  <a:schemeClr val="tx1">
                    <a:alpha val="0"/>
                  </a:schemeClr>
                </a:solidFill>
              </a:defRPr>
            </a:lvl1pPr>
          </a:lstStyle>
          <a:p>
            <a:fld id="{97419519-3E44-41F8-960D-255DC7663EDB}" type="datetime3">
              <a:rPr lang="en-US" smtClean="0"/>
              <a:t>27 December 2022</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a:t>Patient Care for Suspected Intra-aortic Balloon Perforation</a:t>
            </a:r>
            <a:endParaRPr lang="en-US" dirty="0"/>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pic>
        <p:nvPicPr>
          <p:cNvPr id="9" name="Picture 8" descr="A picture containing chart&#10;&#10;Description automatically generated">
            <a:extLst>
              <a:ext uri="{FF2B5EF4-FFF2-40B4-BE49-F238E27FC236}">
                <a16:creationId xmlns:a16="http://schemas.microsoft.com/office/drawing/2014/main" id="{94CCA856-6CEE-4A59-8F1B-F51CCE262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39D8B-108B-488D-A0EE-320936379B64}"/>
              </a:ext>
            </a:extLst>
          </p:cNvPr>
          <p:cNvSpPr>
            <a:spLocks noGrp="1"/>
          </p:cNvSpPr>
          <p:nvPr>
            <p:ph type="ctrTitle" hasCustomPrompt="1"/>
          </p:nvPr>
        </p:nvSpPr>
        <p:spPr>
          <a:xfrm>
            <a:off x="696000" y="403200"/>
            <a:ext cx="6480000" cy="2660400"/>
          </a:xfrm>
        </p:spPr>
        <p:txBody>
          <a:bodyPr wrap="square" anchor="b">
            <a:noAutofit/>
          </a:bodyPr>
          <a:lstStyle>
            <a:lvl1pPr algn="l">
              <a:defRPr sz="4000">
                <a:solidFill>
                  <a:schemeClr val="bg1"/>
                </a:solidFill>
              </a:defRPr>
            </a:lvl1pPr>
          </a:lstStyle>
          <a:p>
            <a:r>
              <a:rPr lang="en-US" sz="4000" dirty="0"/>
              <a:t>Heading on maximum three lines</a:t>
            </a: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96000" y="3571200"/>
            <a:ext cx="6480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95325" y="3934800"/>
            <a:ext cx="6480175"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Tree>
    <p:extLst>
      <p:ext uri="{BB962C8B-B14F-4D97-AF65-F5344CB8AC3E}">
        <p14:creationId xmlns:p14="http://schemas.microsoft.com/office/powerpoint/2010/main" val="35892811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2 Start - Blue bg with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p:txBody>
          <a:bodyPr/>
          <a:lstStyle>
            <a:lvl1pPr>
              <a:defRPr>
                <a:solidFill>
                  <a:schemeClr val="tx1">
                    <a:alpha val="0"/>
                  </a:schemeClr>
                </a:solidFill>
              </a:defRPr>
            </a:lvl1pPr>
          </a:lstStyle>
          <a:p>
            <a:fld id="{1FD36F81-6F7F-45CC-A014-AED70F2742C5}" type="datetime3">
              <a:rPr lang="en-US" smtClean="0"/>
              <a:t>27 December 2022</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a:t>Patient Care for Suspected Intra-aortic Balloon Perforation</a:t>
            </a:r>
            <a:endParaRPr lang="en-US" dirty="0"/>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sp>
        <p:nvSpPr>
          <p:cNvPr id="12" name="Rectangle 11">
            <a:extLst>
              <a:ext uri="{FF2B5EF4-FFF2-40B4-BE49-F238E27FC236}">
                <a16:creationId xmlns:a16="http://schemas.microsoft.com/office/drawing/2014/main" id="{D52F0A5F-8E9E-4EEE-8D9A-AC96E5B41395}"/>
              </a:ext>
            </a:extLst>
          </p:cNvPr>
          <p:cNvSpPr>
            <a:spLocks/>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bg1"/>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endParaRPr lang="en-US" dirty="0"/>
          </a:p>
        </p:txBody>
      </p:sp>
      <p:sp>
        <p:nvSpPr>
          <p:cNvPr id="16" name="Picture Placeholder 15">
            <a:extLst>
              <a:ext uri="{FF2B5EF4-FFF2-40B4-BE49-F238E27FC236}">
                <a16:creationId xmlns:a16="http://schemas.microsoft.com/office/drawing/2014/main" id="{A37682AD-C06A-470B-8A6E-10E5CE94D41B}"/>
              </a:ext>
            </a:extLst>
          </p:cNvPr>
          <p:cNvSpPr>
            <a:spLocks noGrp="1"/>
          </p:cNvSpPr>
          <p:nvPr>
            <p:ph type="pic" sz="quarter" idx="15"/>
          </p:nvPr>
        </p:nvSpPr>
        <p:spPr>
          <a:xfrm>
            <a:off x="0" y="0"/>
            <a:ext cx="5871765" cy="6858000"/>
          </a:xfrm>
          <a:custGeom>
            <a:avLst/>
            <a:gdLst>
              <a:gd name="connsiteX0" fmla="*/ 0 w 5871765"/>
              <a:gd name="connsiteY0" fmla="*/ 0 h 6858000"/>
              <a:gd name="connsiteX1" fmla="*/ 5871765 w 5871765"/>
              <a:gd name="connsiteY1" fmla="*/ 0 h 6858000"/>
              <a:gd name="connsiteX2" fmla="*/ 5871765 w 5871765"/>
              <a:gd name="connsiteY2" fmla="*/ 689205 h 6858000"/>
              <a:gd name="connsiteX3" fmla="*/ 5871765 w 5871765"/>
              <a:gd name="connsiteY3" fmla="*/ 696685 h 6858000"/>
              <a:gd name="connsiteX4" fmla="*/ 5868433 w 5871765"/>
              <a:gd name="connsiteY4" fmla="*/ 2034640 h 6858000"/>
              <a:gd name="connsiteX5" fmla="*/ 5863022 w 5871765"/>
              <a:gd name="connsiteY5" fmla="*/ 2695096 h 6858000"/>
              <a:gd name="connsiteX6" fmla="*/ 3558513 w 5871765"/>
              <a:gd name="connsiteY6" fmla="*/ 6784859 h 6858000"/>
              <a:gd name="connsiteX7" fmla="*/ 3431188 w 5871765"/>
              <a:gd name="connsiteY7" fmla="*/ 6858000 h 6858000"/>
              <a:gd name="connsiteX8" fmla="*/ 0 w 587176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1765" h="6858000">
                <a:moveTo>
                  <a:pt x="0" y="0"/>
                </a:moveTo>
                <a:lnTo>
                  <a:pt x="5871765" y="0"/>
                </a:lnTo>
                <a:lnTo>
                  <a:pt x="5871765" y="689205"/>
                </a:lnTo>
                <a:cubicBezTo>
                  <a:pt x="5871765" y="691697"/>
                  <a:pt x="5871765" y="694188"/>
                  <a:pt x="5871765" y="696685"/>
                </a:cubicBezTo>
                <a:lnTo>
                  <a:pt x="5868433" y="2034640"/>
                </a:lnTo>
                <a:lnTo>
                  <a:pt x="5863022" y="2695096"/>
                </a:lnTo>
                <a:cubicBezTo>
                  <a:pt x="5863022" y="4428521"/>
                  <a:pt x="4939986" y="5946249"/>
                  <a:pt x="3558513" y="6784859"/>
                </a:cubicBezTo>
                <a:lnTo>
                  <a:pt x="3431188" y="6858000"/>
                </a:lnTo>
                <a:lnTo>
                  <a:pt x="0" y="6858000"/>
                </a:lnTo>
                <a:close/>
              </a:path>
            </a:pathLst>
          </a:custGeom>
          <a:solidFill>
            <a:schemeClr val="accent2"/>
          </a:solid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22878488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3 Start - White bg with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p:txBody>
          <a:bodyPr/>
          <a:lstStyle>
            <a:lvl1pPr>
              <a:defRPr>
                <a:solidFill>
                  <a:schemeClr val="tx1">
                    <a:alpha val="0"/>
                  </a:schemeClr>
                </a:solidFill>
              </a:defRPr>
            </a:lvl1pPr>
          </a:lstStyle>
          <a:p>
            <a:fld id="{CD09F032-6832-49C8-B690-6D228CD60385}" type="datetime3">
              <a:rPr lang="en-US" smtClean="0"/>
              <a:t>27 December 2022</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a:t>Patient Care for Suspected Intra-aortic Balloon Perforation</a:t>
            </a:r>
            <a:endParaRPr lang="en-US" dirty="0"/>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sp>
        <p:nvSpPr>
          <p:cNvPr id="14" name="Rectangle 13">
            <a:extLst>
              <a:ext uri="{FF2B5EF4-FFF2-40B4-BE49-F238E27FC236}">
                <a16:creationId xmlns:a16="http://schemas.microsoft.com/office/drawing/2014/main" id="{8D727EF7-D044-4C87-8FDE-8D738300984B}"/>
              </a:ext>
            </a:extLst>
          </p:cNvPr>
          <p:cNvSpPr>
            <a:spLocks/>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tx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tx2"/>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endParaRPr lang="en-US" dirty="0"/>
          </a:p>
        </p:txBody>
      </p:sp>
      <p:pic>
        <p:nvPicPr>
          <p:cNvPr id="13" name="Graphic 12">
            <a:extLst>
              <a:ext uri="{FF2B5EF4-FFF2-40B4-BE49-F238E27FC236}">
                <a16:creationId xmlns:a16="http://schemas.microsoft.com/office/drawing/2014/main" id="{E27CA6F6-5421-4C17-A69F-75CE7EDA66E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260400" y="5943600"/>
            <a:ext cx="2235600" cy="331200"/>
          </a:xfrm>
          <a:prstGeom prst="rect">
            <a:avLst/>
          </a:prstGeom>
        </p:spPr>
      </p:pic>
      <p:sp>
        <p:nvSpPr>
          <p:cNvPr id="15" name="Picture Placeholder 14">
            <a:extLst>
              <a:ext uri="{FF2B5EF4-FFF2-40B4-BE49-F238E27FC236}">
                <a16:creationId xmlns:a16="http://schemas.microsoft.com/office/drawing/2014/main" id="{5B5E551C-01A5-43C5-B77B-6CCA9F2C3540}"/>
              </a:ext>
            </a:extLst>
          </p:cNvPr>
          <p:cNvSpPr>
            <a:spLocks noGrp="1"/>
          </p:cNvSpPr>
          <p:nvPr>
            <p:ph type="pic" sz="quarter" idx="15"/>
          </p:nvPr>
        </p:nvSpPr>
        <p:spPr>
          <a:xfrm>
            <a:off x="0" y="0"/>
            <a:ext cx="8405813" cy="6858000"/>
          </a:xfrm>
          <a:custGeom>
            <a:avLst/>
            <a:gdLst>
              <a:gd name="connsiteX0" fmla="*/ 0 w 8405813"/>
              <a:gd name="connsiteY0" fmla="*/ 0 h 6858000"/>
              <a:gd name="connsiteX1" fmla="*/ 6760502 w 8405813"/>
              <a:gd name="connsiteY1" fmla="*/ 0 h 6858000"/>
              <a:gd name="connsiteX2" fmla="*/ 6760502 w 8405813"/>
              <a:gd name="connsiteY2" fmla="*/ 1 h 6858000"/>
              <a:gd name="connsiteX3" fmla="*/ 6759457 w 8405813"/>
              <a:gd name="connsiteY3" fmla="*/ 1 h 6858000"/>
              <a:gd name="connsiteX4" fmla="*/ 6742996 w 8405813"/>
              <a:gd name="connsiteY4" fmla="*/ 20330 h 6858000"/>
              <a:gd name="connsiteX5" fmla="*/ 6427502 w 8405813"/>
              <a:gd name="connsiteY5" fmla="*/ 495961 h 6858000"/>
              <a:gd name="connsiteX6" fmla="*/ 8077080 w 8405813"/>
              <a:gd name="connsiteY6" fmla="*/ 6653438 h 6858000"/>
              <a:gd name="connsiteX7" fmla="*/ 8405813 w 8405813"/>
              <a:gd name="connsiteY7" fmla="*/ 6847023 h 6858000"/>
              <a:gd name="connsiteX8" fmla="*/ 8405813 w 8405813"/>
              <a:gd name="connsiteY8" fmla="*/ 6858000 h 6858000"/>
              <a:gd name="connsiteX9" fmla="*/ 0 w 840581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5813" h="6858000">
                <a:moveTo>
                  <a:pt x="0" y="0"/>
                </a:moveTo>
                <a:lnTo>
                  <a:pt x="6760502" y="0"/>
                </a:lnTo>
                <a:lnTo>
                  <a:pt x="6760502" y="1"/>
                </a:lnTo>
                <a:lnTo>
                  <a:pt x="6759457" y="1"/>
                </a:lnTo>
                <a:lnTo>
                  <a:pt x="6742996" y="20330"/>
                </a:lnTo>
                <a:cubicBezTo>
                  <a:pt x="6628234" y="171582"/>
                  <a:pt x="6522803" y="330397"/>
                  <a:pt x="6427502" y="495961"/>
                </a:cubicBezTo>
                <a:cubicBezTo>
                  <a:pt x="5184060" y="2651811"/>
                  <a:pt x="5922987" y="5408696"/>
                  <a:pt x="8077080" y="6653438"/>
                </a:cubicBezTo>
                <a:lnTo>
                  <a:pt x="8405813" y="6847023"/>
                </a:lnTo>
                <a:lnTo>
                  <a:pt x="8405813" y="6858000"/>
                </a:lnTo>
                <a:lnTo>
                  <a:pt x="0" y="6858000"/>
                </a:lnTo>
                <a:close/>
              </a:path>
            </a:pathLst>
          </a:custGeom>
          <a:blipFill>
            <a:blip r:embed="rId4"/>
            <a:stretch>
              <a:fillRect/>
            </a:stretch>
          </a:blipFill>
        </p:spPr>
        <p:txBody>
          <a:bodyPr wrap="square" tIns="468000" anchor="ctr" anchorCtr="0">
            <a:noAutofit/>
          </a:bodyPr>
          <a:lstStyle>
            <a:lvl1pPr marL="0" indent="0" algn="ctr">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40951452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2.1 - Section divider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616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p:nvPr>
        </p:nvSpPr>
        <p:spPr>
          <a:xfrm>
            <a:off x="695325" y="403200"/>
            <a:ext cx="10800000" cy="2664000"/>
          </a:xfrm>
        </p:spPr>
        <p:txBody>
          <a:bodyPr anchor="b"/>
          <a:lstStyle>
            <a:lvl1pPr>
              <a:defRPr sz="4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17AF8A-09AB-4AB2-A690-C99DEBFC55BE}"/>
              </a:ext>
            </a:extLst>
          </p:cNvPr>
          <p:cNvSpPr>
            <a:spLocks noGrp="1"/>
          </p:cNvSpPr>
          <p:nvPr>
            <p:ph type="body" idx="1"/>
          </p:nvPr>
        </p:nvSpPr>
        <p:spPr>
          <a:xfrm>
            <a:off x="695325" y="3073228"/>
            <a:ext cx="10800000" cy="7200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Date Placeholder 10">
            <a:extLst>
              <a:ext uri="{FF2B5EF4-FFF2-40B4-BE49-F238E27FC236}">
                <a16:creationId xmlns:a16="http://schemas.microsoft.com/office/drawing/2014/main" id="{ED79BB06-335C-4FF0-918A-758D1BC8D60B}"/>
              </a:ext>
            </a:extLst>
          </p:cNvPr>
          <p:cNvSpPr>
            <a:spLocks noGrp="1"/>
          </p:cNvSpPr>
          <p:nvPr>
            <p:ph type="dt" sz="half" idx="10"/>
          </p:nvPr>
        </p:nvSpPr>
        <p:spPr/>
        <p:txBody>
          <a:bodyPr/>
          <a:lstStyle/>
          <a:p>
            <a:fld id="{64EDD69E-6F27-4BCE-B764-E56D1FEC47D8}" type="datetime3">
              <a:rPr lang="en-US" smtClean="0"/>
              <a:t>27 December 2022</a:t>
            </a:fld>
            <a:endParaRPr lang="en-US" dirty="0"/>
          </a:p>
        </p:txBody>
      </p:sp>
      <p:sp>
        <p:nvSpPr>
          <p:cNvPr id="12" name="Footer Placeholder 11">
            <a:extLst>
              <a:ext uri="{FF2B5EF4-FFF2-40B4-BE49-F238E27FC236}">
                <a16:creationId xmlns:a16="http://schemas.microsoft.com/office/drawing/2014/main" id="{F40096BF-3574-4E20-865B-D2C7F696CDCD}"/>
              </a:ext>
            </a:extLst>
          </p:cNvPr>
          <p:cNvSpPr>
            <a:spLocks noGrp="1"/>
          </p:cNvSpPr>
          <p:nvPr>
            <p:ph type="ftr" sz="quarter" idx="11"/>
          </p:nvPr>
        </p:nvSpPr>
        <p:spPr/>
        <p:txBody>
          <a:bodyPr/>
          <a:lstStyle/>
          <a:p>
            <a:r>
              <a:rPr lang="en-US"/>
              <a:t>Patient Care for Suspected Intra-aortic Balloon Perforation</a:t>
            </a:r>
            <a:endParaRPr lang="en-US" dirty="0"/>
          </a:p>
        </p:txBody>
      </p:sp>
      <p:sp>
        <p:nvSpPr>
          <p:cNvPr id="13" name="Slide Number Placeholder 12">
            <a:extLst>
              <a:ext uri="{FF2B5EF4-FFF2-40B4-BE49-F238E27FC236}">
                <a16:creationId xmlns:a16="http://schemas.microsoft.com/office/drawing/2014/main" id="{8E1CE177-B3B7-4AB3-859D-58DDF835291E}"/>
              </a:ext>
            </a:extLst>
          </p:cNvPr>
          <p:cNvSpPr>
            <a:spLocks noGrp="1"/>
          </p:cNvSpPr>
          <p:nvPr>
            <p:ph type="sldNum" sz="quarter" idx="12"/>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2092055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2.2 - Section divider sn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61658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p:nvPr>
        </p:nvSpPr>
        <p:spPr>
          <a:xfrm>
            <a:off x="695325" y="403200"/>
            <a:ext cx="10800000" cy="2664000"/>
          </a:xfrm>
        </p:spPr>
        <p:txBody>
          <a:bodyPr anchor="b"/>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17AF8A-09AB-4AB2-A690-C99DEBFC55BE}"/>
              </a:ext>
            </a:extLst>
          </p:cNvPr>
          <p:cNvSpPr>
            <a:spLocks noGrp="1"/>
          </p:cNvSpPr>
          <p:nvPr>
            <p:ph type="body" idx="1"/>
          </p:nvPr>
        </p:nvSpPr>
        <p:spPr>
          <a:xfrm>
            <a:off x="695325" y="3073228"/>
            <a:ext cx="10800000" cy="720000"/>
          </a:xfrm>
        </p:spPr>
        <p:txBody>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Date Placeholder 10">
            <a:extLst>
              <a:ext uri="{FF2B5EF4-FFF2-40B4-BE49-F238E27FC236}">
                <a16:creationId xmlns:a16="http://schemas.microsoft.com/office/drawing/2014/main" id="{0B2996DB-E4A4-4CB9-B160-9629BA0EF912}"/>
              </a:ext>
            </a:extLst>
          </p:cNvPr>
          <p:cNvSpPr>
            <a:spLocks noGrp="1"/>
          </p:cNvSpPr>
          <p:nvPr>
            <p:ph type="dt" sz="half" idx="10"/>
          </p:nvPr>
        </p:nvSpPr>
        <p:spPr/>
        <p:txBody>
          <a:bodyPr/>
          <a:lstStyle/>
          <a:p>
            <a:fld id="{E0B4939B-7D0D-4C8F-A6F3-8D8F47FA0EF5}" type="datetime3">
              <a:rPr lang="en-US" smtClean="0"/>
              <a:t>27 December 2022</a:t>
            </a:fld>
            <a:endParaRPr lang="en-US" dirty="0"/>
          </a:p>
        </p:txBody>
      </p:sp>
      <p:sp>
        <p:nvSpPr>
          <p:cNvPr id="12" name="Footer Placeholder 11">
            <a:extLst>
              <a:ext uri="{FF2B5EF4-FFF2-40B4-BE49-F238E27FC236}">
                <a16:creationId xmlns:a16="http://schemas.microsoft.com/office/drawing/2014/main" id="{EC104C7A-7BFB-4F67-A87B-3890C2C52E15}"/>
              </a:ext>
            </a:extLst>
          </p:cNvPr>
          <p:cNvSpPr>
            <a:spLocks noGrp="1"/>
          </p:cNvSpPr>
          <p:nvPr>
            <p:ph type="ftr" sz="quarter" idx="11"/>
          </p:nvPr>
        </p:nvSpPr>
        <p:spPr/>
        <p:txBody>
          <a:bodyPr/>
          <a:lstStyle/>
          <a:p>
            <a:r>
              <a:rPr lang="en-US"/>
              <a:t>Patient Care for Suspected Intra-aortic Balloon Perforation</a:t>
            </a:r>
            <a:endParaRPr lang="en-US" dirty="0"/>
          </a:p>
        </p:txBody>
      </p:sp>
      <p:sp>
        <p:nvSpPr>
          <p:cNvPr id="13" name="Slide Number Placeholder 12">
            <a:extLst>
              <a:ext uri="{FF2B5EF4-FFF2-40B4-BE49-F238E27FC236}">
                <a16:creationId xmlns:a16="http://schemas.microsoft.com/office/drawing/2014/main" id="{E519083B-7078-4F24-A0F5-A4DD283FF4C9}"/>
              </a:ext>
            </a:extLst>
          </p:cNvPr>
          <p:cNvSpPr>
            <a:spLocks noGrp="1"/>
          </p:cNvSpPr>
          <p:nvPr>
            <p:ph type="sldNum" sz="quarter" idx="12"/>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42244785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1 Content - Heading and bullet text on white 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9D44F6-0B03-47DC-850F-E97E645294FF}"/>
              </a:ext>
            </a:extLst>
          </p:cNvPr>
          <p:cNvSpPr>
            <a:spLocks noGrp="1"/>
          </p:cNvSpPr>
          <p:nvPr>
            <p:ph sz="quarter" idx="18"/>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D5493CB7-2F2C-40E8-8B62-32945EFDDF3F}"/>
              </a:ext>
            </a:extLst>
          </p:cNvPr>
          <p:cNvSpPr>
            <a:spLocks noGrp="1"/>
          </p:cNvSpPr>
          <p:nvPr>
            <p:ph type="dt" sz="half" idx="15"/>
          </p:nvPr>
        </p:nvSpPr>
        <p:spPr/>
        <p:txBody>
          <a:bodyPr/>
          <a:lstStyle/>
          <a:p>
            <a:fld id="{5F3F6A31-E57F-4FC0-A533-8412330349AB}" type="datetime3">
              <a:rPr lang="en-US" smtClean="0"/>
              <a:t>27 December 2022</a:t>
            </a:fld>
            <a:endParaRPr lang="en-US" dirty="0"/>
          </a:p>
        </p:txBody>
      </p:sp>
      <p:sp>
        <p:nvSpPr>
          <p:cNvPr id="3" name="Footer Placeholder 2">
            <a:extLst>
              <a:ext uri="{FF2B5EF4-FFF2-40B4-BE49-F238E27FC236}">
                <a16:creationId xmlns:a16="http://schemas.microsoft.com/office/drawing/2014/main" id="{3DF615FA-1CD1-46CD-BD15-A7665D17E5A1}"/>
              </a:ext>
            </a:extLst>
          </p:cNvPr>
          <p:cNvSpPr>
            <a:spLocks noGrp="1"/>
          </p:cNvSpPr>
          <p:nvPr>
            <p:ph type="ftr" sz="quarter" idx="16"/>
          </p:nvPr>
        </p:nvSpPr>
        <p:spPr/>
        <p:txBody>
          <a:bodyPr/>
          <a:lstStyle/>
          <a:p>
            <a:r>
              <a:rPr lang="en-US"/>
              <a:t>Patient Care for Suspected Intra-aortic Balloon Perforation</a:t>
            </a:r>
            <a:endParaRPr lang="en-US" dirty="0"/>
          </a:p>
        </p:txBody>
      </p:sp>
      <p:sp>
        <p:nvSpPr>
          <p:cNvPr id="8" name="Slide Number Placeholder 7">
            <a:extLst>
              <a:ext uri="{FF2B5EF4-FFF2-40B4-BE49-F238E27FC236}">
                <a16:creationId xmlns:a16="http://schemas.microsoft.com/office/drawing/2014/main" id="{4DBAFC1B-31A1-4E01-B1F4-F66707A01BBD}"/>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3961490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2 Content - Heding and bullet text on snow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Date Placeholder 2">
            <a:extLst>
              <a:ext uri="{FF2B5EF4-FFF2-40B4-BE49-F238E27FC236}">
                <a16:creationId xmlns:a16="http://schemas.microsoft.com/office/drawing/2014/main" id="{42DCBB10-8E83-439E-B266-8FC019526EB9}"/>
              </a:ext>
            </a:extLst>
          </p:cNvPr>
          <p:cNvSpPr>
            <a:spLocks noGrp="1"/>
          </p:cNvSpPr>
          <p:nvPr>
            <p:ph type="dt" sz="half" idx="15"/>
          </p:nvPr>
        </p:nvSpPr>
        <p:spPr/>
        <p:txBody>
          <a:bodyPr/>
          <a:lstStyle/>
          <a:p>
            <a:fld id="{D9804487-DA15-4494-BD16-BFDD66634290}" type="datetime3">
              <a:rPr lang="en-US" smtClean="0"/>
              <a:t>27 December 2022</a:t>
            </a:fld>
            <a:endParaRPr lang="en-US" dirty="0"/>
          </a:p>
        </p:txBody>
      </p:sp>
      <p:sp>
        <p:nvSpPr>
          <p:cNvPr id="8" name="Footer Placeholder 7">
            <a:extLst>
              <a:ext uri="{FF2B5EF4-FFF2-40B4-BE49-F238E27FC236}">
                <a16:creationId xmlns:a16="http://schemas.microsoft.com/office/drawing/2014/main" id="{95AC7E7D-3352-48D4-9AD9-329C5AACD2C3}"/>
              </a:ext>
            </a:extLst>
          </p:cNvPr>
          <p:cNvSpPr>
            <a:spLocks noGrp="1"/>
          </p:cNvSpPr>
          <p:nvPr>
            <p:ph type="ftr" sz="quarter" idx="16"/>
          </p:nvPr>
        </p:nvSpPr>
        <p:spPr/>
        <p:txBody>
          <a:bodyPr/>
          <a:lstStyle/>
          <a:p>
            <a:r>
              <a:rPr lang="en-US"/>
              <a:t>Patient Care for Suspected Intra-aortic Balloon Perforation</a:t>
            </a:r>
            <a:endParaRPr lang="en-US" dirty="0"/>
          </a:p>
        </p:txBody>
      </p:sp>
      <p:sp>
        <p:nvSpPr>
          <p:cNvPr id="9" name="Slide Number Placeholder 8">
            <a:extLst>
              <a:ext uri="{FF2B5EF4-FFF2-40B4-BE49-F238E27FC236}">
                <a16:creationId xmlns:a16="http://schemas.microsoft.com/office/drawing/2014/main" id="{86831967-45E9-4AAE-B1FD-925D1C176C29}"/>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
        <p:nvSpPr>
          <p:cNvPr id="11" name="Content Placeholder 4">
            <a:extLst>
              <a:ext uri="{FF2B5EF4-FFF2-40B4-BE49-F238E27FC236}">
                <a16:creationId xmlns:a16="http://schemas.microsoft.com/office/drawing/2014/main" id="{74FBEE82-4BC3-402D-B19C-C6B4706750F2}"/>
              </a:ext>
            </a:extLst>
          </p:cNvPr>
          <p:cNvSpPr>
            <a:spLocks noGrp="1"/>
          </p:cNvSpPr>
          <p:nvPr>
            <p:ph sz="quarter" idx="18"/>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384115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3 Content - Heading and bullet text on blu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Date Placeholder 2">
            <a:extLst>
              <a:ext uri="{FF2B5EF4-FFF2-40B4-BE49-F238E27FC236}">
                <a16:creationId xmlns:a16="http://schemas.microsoft.com/office/drawing/2014/main" id="{7E7D6E0E-499D-47FF-8ACF-0369766A8FB7}"/>
              </a:ext>
            </a:extLst>
          </p:cNvPr>
          <p:cNvSpPr>
            <a:spLocks noGrp="1"/>
          </p:cNvSpPr>
          <p:nvPr>
            <p:ph type="dt" sz="half" idx="15"/>
          </p:nvPr>
        </p:nvSpPr>
        <p:spPr/>
        <p:txBody>
          <a:bodyPr/>
          <a:lstStyle/>
          <a:p>
            <a:fld id="{C4C40E33-92A5-403D-AE0A-969A97755414}" type="datetime3">
              <a:rPr lang="en-US" smtClean="0"/>
              <a:t>27 December 2022</a:t>
            </a:fld>
            <a:endParaRPr lang="en-US" dirty="0"/>
          </a:p>
        </p:txBody>
      </p:sp>
      <p:sp>
        <p:nvSpPr>
          <p:cNvPr id="8" name="Footer Placeholder 7">
            <a:extLst>
              <a:ext uri="{FF2B5EF4-FFF2-40B4-BE49-F238E27FC236}">
                <a16:creationId xmlns:a16="http://schemas.microsoft.com/office/drawing/2014/main" id="{22550B62-8BBC-453A-9E3B-5F6E0A9CC391}"/>
              </a:ext>
            </a:extLst>
          </p:cNvPr>
          <p:cNvSpPr>
            <a:spLocks noGrp="1"/>
          </p:cNvSpPr>
          <p:nvPr>
            <p:ph type="ftr" sz="quarter" idx="16"/>
          </p:nvPr>
        </p:nvSpPr>
        <p:spPr/>
        <p:txBody>
          <a:bodyPr/>
          <a:lstStyle/>
          <a:p>
            <a:r>
              <a:rPr lang="en-US"/>
              <a:t>Patient Care for Suspected Intra-aortic Balloon Perforation</a:t>
            </a:r>
            <a:endParaRPr lang="en-US" dirty="0"/>
          </a:p>
        </p:txBody>
      </p:sp>
      <p:sp>
        <p:nvSpPr>
          <p:cNvPr id="9" name="Slide Number Placeholder 8">
            <a:extLst>
              <a:ext uri="{FF2B5EF4-FFF2-40B4-BE49-F238E27FC236}">
                <a16:creationId xmlns:a16="http://schemas.microsoft.com/office/drawing/2014/main" id="{24FECB8D-711E-48DF-9790-76867C5881CC}"/>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
        <p:nvSpPr>
          <p:cNvPr id="11" name="Content Placeholder 4">
            <a:extLst>
              <a:ext uri="{FF2B5EF4-FFF2-40B4-BE49-F238E27FC236}">
                <a16:creationId xmlns:a16="http://schemas.microsoft.com/office/drawing/2014/main" id="{982DBECE-2A44-42AF-AF45-0CF8B022EEAA}"/>
              </a:ext>
            </a:extLst>
          </p:cNvPr>
          <p:cNvSpPr>
            <a:spLocks noGrp="1"/>
          </p:cNvSpPr>
          <p:nvPr>
            <p:ph sz="quarter" idx="18"/>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130607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1 - Section divider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6165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2" name="Title 1">
            <a:extLst>
              <a:ext uri="{FF2B5EF4-FFF2-40B4-BE49-F238E27FC236}">
                <a16:creationId xmlns:a16="http://schemas.microsoft.com/office/drawing/2014/main" id="{9EBF3031-97AC-4552-A986-A0C37D622BF6}"/>
              </a:ext>
            </a:extLst>
          </p:cNvPr>
          <p:cNvSpPr>
            <a:spLocks noGrp="1"/>
          </p:cNvSpPr>
          <p:nvPr>
            <p:ph type="title"/>
          </p:nvPr>
        </p:nvSpPr>
        <p:spPr>
          <a:xfrm>
            <a:off x="695325" y="403200"/>
            <a:ext cx="10800000" cy="2664000"/>
          </a:xfrm>
        </p:spPr>
        <p:txBody>
          <a:bodyPr anchor="b"/>
          <a:lstStyle>
            <a:lvl1pPr>
              <a:defRPr sz="3200">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1C17AF8A-09AB-4AB2-A690-C99DEBFC55BE}"/>
              </a:ext>
            </a:extLst>
          </p:cNvPr>
          <p:cNvSpPr>
            <a:spLocks noGrp="1"/>
          </p:cNvSpPr>
          <p:nvPr>
            <p:ph type="body" idx="1"/>
          </p:nvPr>
        </p:nvSpPr>
        <p:spPr>
          <a:xfrm>
            <a:off x="695325" y="3073228"/>
            <a:ext cx="10800000" cy="720000"/>
          </a:xfrm>
        </p:spPr>
        <p:txBody>
          <a:bodyPr anchor="ctr" anchorCtr="0"/>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11766E-54D4-B98D-4374-13865794A7A5}"/>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2D721405-8965-45A3-8049-3E755B2E140E}" type="datetime1">
              <a:rPr lang="en-US" smtClean="0"/>
              <a:t>12/27/2022</a:t>
            </a:fld>
            <a:endParaRPr lang="en-US"/>
          </a:p>
        </p:txBody>
      </p:sp>
      <p:sp>
        <p:nvSpPr>
          <p:cNvPr id="5" name="Footer Placeholder 4">
            <a:extLst>
              <a:ext uri="{FF2B5EF4-FFF2-40B4-BE49-F238E27FC236}">
                <a16:creationId xmlns:a16="http://schemas.microsoft.com/office/drawing/2014/main" id="{DF65A8FA-9AC1-13D1-0315-DC14ADD71154}"/>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637C75AB-72C4-53DF-00AE-5008EE9D638F}"/>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3585000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 - Heading with bullet text and char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B987CA4D-64A8-4AD7-96BC-E9C792DB9ED5}"/>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3" name="Content Placeholder 4">
            <a:extLst>
              <a:ext uri="{FF2B5EF4-FFF2-40B4-BE49-F238E27FC236}">
                <a16:creationId xmlns:a16="http://schemas.microsoft.com/office/drawing/2014/main" id="{6E1FE68A-5A81-42C5-8773-BD7A6411EA29}"/>
              </a:ext>
            </a:extLst>
          </p:cNvPr>
          <p:cNvSpPr>
            <a:spLocks noGrp="1"/>
          </p:cNvSpPr>
          <p:nvPr>
            <p:ph sz="quarter" idx="20"/>
          </p:nvPr>
        </p:nvSpPr>
        <p:spPr>
          <a:xfrm>
            <a:off x="6277349" y="1773238"/>
            <a:ext cx="5219326"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3A63870A-33B4-4320-BF1B-F61B9E7A1A02}"/>
              </a:ext>
            </a:extLst>
          </p:cNvPr>
          <p:cNvSpPr>
            <a:spLocks noGrp="1"/>
          </p:cNvSpPr>
          <p:nvPr>
            <p:ph type="dt" sz="half" idx="16"/>
          </p:nvPr>
        </p:nvSpPr>
        <p:spPr/>
        <p:txBody>
          <a:bodyPr/>
          <a:lstStyle/>
          <a:p>
            <a:fld id="{88940E3D-87D8-4AD4-82B1-BF0FB19BCD79}" type="datetime3">
              <a:rPr lang="en-US" smtClean="0"/>
              <a:t>27 December 2022</a:t>
            </a:fld>
            <a:endParaRPr lang="en-US" dirty="0"/>
          </a:p>
        </p:txBody>
      </p:sp>
      <p:sp>
        <p:nvSpPr>
          <p:cNvPr id="3" name="Footer Placeholder 2">
            <a:extLst>
              <a:ext uri="{FF2B5EF4-FFF2-40B4-BE49-F238E27FC236}">
                <a16:creationId xmlns:a16="http://schemas.microsoft.com/office/drawing/2014/main" id="{729EC4F1-52AB-4D7A-BF66-E0D9AD4A2F7D}"/>
              </a:ext>
            </a:extLst>
          </p:cNvPr>
          <p:cNvSpPr>
            <a:spLocks noGrp="1"/>
          </p:cNvSpPr>
          <p:nvPr>
            <p:ph type="ftr" sz="quarter" idx="17"/>
          </p:nvPr>
        </p:nvSpPr>
        <p:spPr/>
        <p:txBody>
          <a:bodyPr/>
          <a:lstStyle/>
          <a:p>
            <a:r>
              <a:rPr lang="en-US"/>
              <a:t>Patient Care for Suspected Intra-aortic Balloon Perforation</a:t>
            </a:r>
            <a:endParaRPr lang="en-US" dirty="0"/>
          </a:p>
        </p:txBody>
      </p:sp>
      <p:sp>
        <p:nvSpPr>
          <p:cNvPr id="9" name="Slide Number Placeholder 8">
            <a:extLst>
              <a:ext uri="{FF2B5EF4-FFF2-40B4-BE49-F238E27FC236}">
                <a16:creationId xmlns:a16="http://schemas.microsoft.com/office/drawing/2014/main" id="{87E2D947-F5A5-4887-9229-668EB882D1F4}"/>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528751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 - Heading with 2 column bullet text snow 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A1E6D8-E1F1-4280-A066-6C2F248809F0}"/>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FD6628D3-D18C-4AD1-B753-FCA1E24940D3}"/>
              </a:ext>
            </a:extLst>
          </p:cNvPr>
          <p:cNvSpPr>
            <a:spLocks noGrp="1"/>
          </p:cNvSpPr>
          <p:nvPr>
            <p:ph type="dt" sz="half" idx="16"/>
          </p:nvPr>
        </p:nvSpPr>
        <p:spPr/>
        <p:txBody>
          <a:bodyPr/>
          <a:lstStyle/>
          <a:p>
            <a:fld id="{1AC1ABC9-9776-4722-960E-A39F2AA73ED1}" type="datetime3">
              <a:rPr lang="en-US" smtClean="0"/>
              <a:t>27 December 2022</a:t>
            </a:fld>
            <a:endParaRPr lang="en-US" dirty="0"/>
          </a:p>
        </p:txBody>
      </p:sp>
      <p:sp>
        <p:nvSpPr>
          <p:cNvPr id="3" name="Footer Placeholder 2">
            <a:extLst>
              <a:ext uri="{FF2B5EF4-FFF2-40B4-BE49-F238E27FC236}">
                <a16:creationId xmlns:a16="http://schemas.microsoft.com/office/drawing/2014/main" id="{E4DA7ED5-2024-413E-BB3D-9AE453DC687E}"/>
              </a:ext>
            </a:extLst>
          </p:cNvPr>
          <p:cNvSpPr>
            <a:spLocks noGrp="1"/>
          </p:cNvSpPr>
          <p:nvPr>
            <p:ph type="ftr" sz="quarter" idx="17"/>
          </p:nvPr>
        </p:nvSpPr>
        <p:spPr/>
        <p:txBody>
          <a:bodyPr/>
          <a:lstStyle/>
          <a:p>
            <a:r>
              <a:rPr lang="en-US"/>
              <a:t>Patient Care for Suspected Intra-aortic Balloon Perforation</a:t>
            </a:r>
            <a:endParaRPr lang="en-US" dirty="0"/>
          </a:p>
        </p:txBody>
      </p:sp>
      <p:sp>
        <p:nvSpPr>
          <p:cNvPr id="13" name="Slide Number Placeholder 12">
            <a:extLst>
              <a:ext uri="{FF2B5EF4-FFF2-40B4-BE49-F238E27FC236}">
                <a16:creationId xmlns:a16="http://schemas.microsoft.com/office/drawing/2014/main" id="{FD19504E-B2DB-40FC-AE80-BE347A4AAC43}"/>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
        <p:nvSpPr>
          <p:cNvPr id="14" name="Content Placeholder 4">
            <a:extLst>
              <a:ext uri="{FF2B5EF4-FFF2-40B4-BE49-F238E27FC236}">
                <a16:creationId xmlns:a16="http://schemas.microsoft.com/office/drawing/2014/main" id="{84B4B4BB-8CF9-4E44-AF74-F38752FF5AC4}"/>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id="{F692713A-34E6-4E38-93E0-69EA6F4AB483}"/>
              </a:ext>
            </a:extLst>
          </p:cNvPr>
          <p:cNvSpPr>
            <a:spLocks noGrp="1"/>
          </p:cNvSpPr>
          <p:nvPr>
            <p:ph sz="quarter" idx="20"/>
          </p:nvPr>
        </p:nvSpPr>
        <p:spPr>
          <a:xfrm>
            <a:off x="6277349" y="1773238"/>
            <a:ext cx="5219326" cy="424815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057716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 - Heading with 3 column bullet text/chart right on snow bg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028AB1-123F-4431-A059-3DC7723359CA}"/>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8" name="Date Placeholder 7">
            <a:extLst>
              <a:ext uri="{FF2B5EF4-FFF2-40B4-BE49-F238E27FC236}">
                <a16:creationId xmlns:a16="http://schemas.microsoft.com/office/drawing/2014/main" id="{B94486C7-5C7A-4460-B959-EFD196052E20}"/>
              </a:ext>
            </a:extLst>
          </p:cNvPr>
          <p:cNvSpPr>
            <a:spLocks noGrp="1"/>
          </p:cNvSpPr>
          <p:nvPr>
            <p:ph type="dt" sz="half" idx="23"/>
          </p:nvPr>
        </p:nvSpPr>
        <p:spPr/>
        <p:txBody>
          <a:bodyPr/>
          <a:lstStyle/>
          <a:p>
            <a:fld id="{A29DBBEF-B011-4AC5-8388-0C61AEBF61A2}" type="datetime3">
              <a:rPr lang="en-US" smtClean="0"/>
              <a:t>27 December 2022</a:t>
            </a:fld>
            <a:endParaRPr lang="en-US" dirty="0"/>
          </a:p>
        </p:txBody>
      </p:sp>
      <p:sp>
        <p:nvSpPr>
          <p:cNvPr id="20" name="Footer Placeholder 19">
            <a:extLst>
              <a:ext uri="{FF2B5EF4-FFF2-40B4-BE49-F238E27FC236}">
                <a16:creationId xmlns:a16="http://schemas.microsoft.com/office/drawing/2014/main" id="{42019B50-5ACC-47A5-BBFB-A2132454FDB4}"/>
              </a:ext>
            </a:extLst>
          </p:cNvPr>
          <p:cNvSpPr>
            <a:spLocks noGrp="1"/>
          </p:cNvSpPr>
          <p:nvPr>
            <p:ph type="ftr" sz="quarter" idx="24"/>
          </p:nvPr>
        </p:nvSpPr>
        <p:spPr/>
        <p:txBody>
          <a:bodyPr/>
          <a:lstStyle/>
          <a:p>
            <a:r>
              <a:rPr lang="en-US"/>
              <a:t>Patient Care for Suspected Intra-aortic Balloon Perforation</a:t>
            </a:r>
            <a:endParaRPr lang="en-US" dirty="0"/>
          </a:p>
        </p:txBody>
      </p:sp>
      <p:sp>
        <p:nvSpPr>
          <p:cNvPr id="21" name="Slide Number Placeholder 20">
            <a:extLst>
              <a:ext uri="{FF2B5EF4-FFF2-40B4-BE49-F238E27FC236}">
                <a16:creationId xmlns:a16="http://schemas.microsoft.com/office/drawing/2014/main" id="{93853E13-6F8E-402C-9276-28E7B075A897}"/>
              </a:ext>
            </a:extLst>
          </p:cNvPr>
          <p:cNvSpPr>
            <a:spLocks noGrp="1"/>
          </p:cNvSpPr>
          <p:nvPr>
            <p:ph type="sldNum" sz="quarter" idx="25"/>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1248857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 - Heading with 3 column bullet text/chart right on white bg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2" name="Date Placeholder 1">
            <a:extLst>
              <a:ext uri="{FF2B5EF4-FFF2-40B4-BE49-F238E27FC236}">
                <a16:creationId xmlns:a16="http://schemas.microsoft.com/office/drawing/2014/main" id="{7110BF18-6A26-4450-8B30-7BD2CCF7380F}"/>
              </a:ext>
            </a:extLst>
          </p:cNvPr>
          <p:cNvSpPr>
            <a:spLocks noGrp="1"/>
          </p:cNvSpPr>
          <p:nvPr>
            <p:ph type="dt" sz="half" idx="23"/>
          </p:nvPr>
        </p:nvSpPr>
        <p:spPr/>
        <p:txBody>
          <a:bodyPr/>
          <a:lstStyle/>
          <a:p>
            <a:fld id="{9F554AB5-9ACD-449B-A379-07C8A86A4D6C}" type="datetime3">
              <a:rPr lang="en-US" smtClean="0"/>
              <a:t>27 December 2022</a:t>
            </a:fld>
            <a:endParaRPr lang="en-US" dirty="0"/>
          </a:p>
        </p:txBody>
      </p:sp>
      <p:sp>
        <p:nvSpPr>
          <p:cNvPr id="8" name="Footer Placeholder 7">
            <a:extLst>
              <a:ext uri="{FF2B5EF4-FFF2-40B4-BE49-F238E27FC236}">
                <a16:creationId xmlns:a16="http://schemas.microsoft.com/office/drawing/2014/main" id="{CB9D867B-8F61-4525-B1B3-26E7F769A769}"/>
              </a:ext>
            </a:extLst>
          </p:cNvPr>
          <p:cNvSpPr>
            <a:spLocks noGrp="1"/>
          </p:cNvSpPr>
          <p:nvPr>
            <p:ph type="ftr" sz="quarter" idx="24"/>
          </p:nvPr>
        </p:nvSpPr>
        <p:spPr/>
        <p:txBody>
          <a:bodyPr/>
          <a:lstStyle/>
          <a:p>
            <a:r>
              <a:rPr lang="en-US"/>
              <a:t>Patient Care for Suspected Intra-aortic Balloon Perforation</a:t>
            </a:r>
            <a:endParaRPr lang="en-US" dirty="0"/>
          </a:p>
        </p:txBody>
      </p:sp>
      <p:sp>
        <p:nvSpPr>
          <p:cNvPr id="9" name="Slide Number Placeholder 8">
            <a:extLst>
              <a:ext uri="{FF2B5EF4-FFF2-40B4-BE49-F238E27FC236}">
                <a16:creationId xmlns:a16="http://schemas.microsoft.com/office/drawing/2014/main" id="{7AC0E731-2376-49A7-8DFC-E693566E45BD}"/>
              </a:ext>
            </a:extLst>
          </p:cNvPr>
          <p:cNvSpPr>
            <a:spLocks noGrp="1"/>
          </p:cNvSpPr>
          <p:nvPr>
            <p:ph type="sldNum" sz="quarter" idx="25"/>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4675210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 - Heading with text bullet and picture">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8575C6CE-48BE-4B25-88FE-FA031575BE03}"/>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274712" y="657850"/>
            <a:ext cx="5221288" cy="550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8" name="Date Placeholder 17">
            <a:extLst>
              <a:ext uri="{FF2B5EF4-FFF2-40B4-BE49-F238E27FC236}">
                <a16:creationId xmlns:a16="http://schemas.microsoft.com/office/drawing/2014/main" id="{3AA1E9B3-6B61-43EF-98AA-8402F13EC15A}"/>
              </a:ext>
            </a:extLst>
          </p:cNvPr>
          <p:cNvSpPr>
            <a:spLocks noGrp="1"/>
          </p:cNvSpPr>
          <p:nvPr>
            <p:ph type="dt" sz="half" idx="16"/>
          </p:nvPr>
        </p:nvSpPr>
        <p:spPr/>
        <p:txBody>
          <a:bodyPr/>
          <a:lstStyle/>
          <a:p>
            <a:fld id="{C7099119-5D12-414C-9CDE-A52FFA370CC1}" type="datetime3">
              <a:rPr lang="en-US" smtClean="0"/>
              <a:t>27 December 2022</a:t>
            </a:fld>
            <a:endParaRPr lang="en-US" dirty="0"/>
          </a:p>
        </p:txBody>
      </p:sp>
      <p:sp>
        <p:nvSpPr>
          <p:cNvPr id="19" name="Footer Placeholder 18">
            <a:extLst>
              <a:ext uri="{FF2B5EF4-FFF2-40B4-BE49-F238E27FC236}">
                <a16:creationId xmlns:a16="http://schemas.microsoft.com/office/drawing/2014/main" id="{8A2DA809-52B4-4135-B440-496DFF0A5C98}"/>
              </a:ext>
            </a:extLst>
          </p:cNvPr>
          <p:cNvSpPr>
            <a:spLocks noGrp="1"/>
          </p:cNvSpPr>
          <p:nvPr>
            <p:ph type="ftr" sz="quarter" idx="17"/>
          </p:nvPr>
        </p:nvSpPr>
        <p:spPr/>
        <p:txBody>
          <a:bodyPr/>
          <a:lstStyle/>
          <a:p>
            <a:r>
              <a:rPr lang="en-US"/>
              <a:t>Patient Care for Suspected Intra-aortic Balloon Perforation</a:t>
            </a:r>
            <a:endParaRPr lang="en-US" dirty="0"/>
          </a:p>
        </p:txBody>
      </p:sp>
      <p:sp>
        <p:nvSpPr>
          <p:cNvPr id="20" name="Slide Number Placeholder 19">
            <a:extLst>
              <a:ext uri="{FF2B5EF4-FFF2-40B4-BE49-F238E27FC236}">
                <a16:creationId xmlns:a16="http://schemas.microsoft.com/office/drawing/2014/main" id="{73ECC796-BF38-4ED3-B48E-16AB0111F2E0}"/>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8223959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0 - Heading with 2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dirty="0"/>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5220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5221288"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6275387" y="1773238"/>
            <a:ext cx="5221288"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6276675" y="5208154"/>
            <a:ext cx="5220000" cy="813235"/>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2" name="Date Placeholder 1">
            <a:extLst>
              <a:ext uri="{FF2B5EF4-FFF2-40B4-BE49-F238E27FC236}">
                <a16:creationId xmlns:a16="http://schemas.microsoft.com/office/drawing/2014/main" id="{39F77B87-943E-4F47-978D-D75654923F61}"/>
              </a:ext>
            </a:extLst>
          </p:cNvPr>
          <p:cNvSpPr>
            <a:spLocks noGrp="1"/>
          </p:cNvSpPr>
          <p:nvPr>
            <p:ph type="dt" sz="half" idx="18"/>
          </p:nvPr>
        </p:nvSpPr>
        <p:spPr/>
        <p:txBody>
          <a:bodyPr/>
          <a:lstStyle/>
          <a:p>
            <a:fld id="{56537961-54C7-429A-89E8-2DF947BA8C17}" type="datetime3">
              <a:rPr lang="en-US" smtClean="0"/>
              <a:t>27 December 2022</a:t>
            </a:fld>
            <a:endParaRPr lang="en-US" dirty="0"/>
          </a:p>
        </p:txBody>
      </p:sp>
      <p:sp>
        <p:nvSpPr>
          <p:cNvPr id="3" name="Footer Placeholder 2">
            <a:extLst>
              <a:ext uri="{FF2B5EF4-FFF2-40B4-BE49-F238E27FC236}">
                <a16:creationId xmlns:a16="http://schemas.microsoft.com/office/drawing/2014/main" id="{1CA041DE-4EBF-4C54-AA08-1C2FCBCC95F9}"/>
              </a:ext>
            </a:extLst>
          </p:cNvPr>
          <p:cNvSpPr>
            <a:spLocks noGrp="1"/>
          </p:cNvSpPr>
          <p:nvPr>
            <p:ph type="ftr" sz="quarter" idx="19"/>
          </p:nvPr>
        </p:nvSpPr>
        <p:spPr/>
        <p:txBody>
          <a:bodyPr/>
          <a:lstStyle/>
          <a:p>
            <a:r>
              <a:rPr lang="en-US"/>
              <a:t>Patient Care for Suspected Intra-aortic Balloon Perforation</a:t>
            </a:r>
            <a:endParaRPr lang="en-US" dirty="0"/>
          </a:p>
        </p:txBody>
      </p:sp>
      <p:sp>
        <p:nvSpPr>
          <p:cNvPr id="8" name="Slide Number Placeholder 7">
            <a:extLst>
              <a:ext uri="{FF2B5EF4-FFF2-40B4-BE49-F238E27FC236}">
                <a16:creationId xmlns:a16="http://schemas.microsoft.com/office/drawing/2014/main" id="{8EC59937-9849-40C2-A865-E434989F9FB4}"/>
              </a:ext>
            </a:extLst>
          </p:cNvPr>
          <p:cNvSpPr>
            <a:spLocks noGrp="1"/>
          </p:cNvSpPr>
          <p:nvPr>
            <p:ph type="sldNum" sz="quarter" idx="20"/>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4690622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1 - Heading with 3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dirty="0"/>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4413000"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4413001"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3" name="Picture Placeholder 16">
            <a:extLst>
              <a:ext uri="{FF2B5EF4-FFF2-40B4-BE49-F238E27FC236}">
                <a16:creationId xmlns:a16="http://schemas.microsoft.com/office/drawing/2014/main" id="{D2897832-36AE-4E0E-9085-204130CC145A}"/>
              </a:ext>
            </a:extLst>
          </p:cNvPr>
          <p:cNvSpPr>
            <a:spLocks noGrp="1"/>
          </p:cNvSpPr>
          <p:nvPr>
            <p:ph type="pic" sz="quarter" idx="18"/>
          </p:nvPr>
        </p:nvSpPr>
        <p:spPr>
          <a:xfrm>
            <a:off x="8130675"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4" name="Text Placeholder 9">
            <a:extLst>
              <a:ext uri="{FF2B5EF4-FFF2-40B4-BE49-F238E27FC236}">
                <a16:creationId xmlns:a16="http://schemas.microsoft.com/office/drawing/2014/main" id="{8656A579-00D4-4A1D-96D5-2856157D5539}"/>
              </a:ext>
            </a:extLst>
          </p:cNvPr>
          <p:cNvSpPr>
            <a:spLocks noGrp="1"/>
          </p:cNvSpPr>
          <p:nvPr>
            <p:ph type="body" sz="quarter" idx="19"/>
          </p:nvPr>
        </p:nvSpPr>
        <p:spPr>
          <a:xfrm>
            <a:off x="813067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2" name="Date Placeholder 1">
            <a:extLst>
              <a:ext uri="{FF2B5EF4-FFF2-40B4-BE49-F238E27FC236}">
                <a16:creationId xmlns:a16="http://schemas.microsoft.com/office/drawing/2014/main" id="{DC9640D7-192F-438C-8BED-F8F8989ABE3F}"/>
              </a:ext>
            </a:extLst>
          </p:cNvPr>
          <p:cNvSpPr>
            <a:spLocks noGrp="1"/>
          </p:cNvSpPr>
          <p:nvPr>
            <p:ph type="dt" sz="half" idx="20"/>
          </p:nvPr>
        </p:nvSpPr>
        <p:spPr/>
        <p:txBody>
          <a:bodyPr/>
          <a:lstStyle/>
          <a:p>
            <a:fld id="{824C6DCF-06EB-4E93-AA13-F33851080BBF}" type="datetime3">
              <a:rPr lang="en-US" smtClean="0"/>
              <a:t>27 December 2022</a:t>
            </a:fld>
            <a:endParaRPr lang="en-US" dirty="0"/>
          </a:p>
        </p:txBody>
      </p:sp>
      <p:sp>
        <p:nvSpPr>
          <p:cNvPr id="3" name="Footer Placeholder 2">
            <a:extLst>
              <a:ext uri="{FF2B5EF4-FFF2-40B4-BE49-F238E27FC236}">
                <a16:creationId xmlns:a16="http://schemas.microsoft.com/office/drawing/2014/main" id="{C1965707-1782-4524-A082-BDE78BCCCD69}"/>
              </a:ext>
            </a:extLst>
          </p:cNvPr>
          <p:cNvSpPr>
            <a:spLocks noGrp="1"/>
          </p:cNvSpPr>
          <p:nvPr>
            <p:ph type="ftr" sz="quarter" idx="21"/>
          </p:nvPr>
        </p:nvSpPr>
        <p:spPr/>
        <p:txBody>
          <a:bodyPr/>
          <a:lstStyle/>
          <a:p>
            <a:r>
              <a:rPr lang="en-US"/>
              <a:t>Patient Care for Suspected Intra-aortic Balloon Perforation</a:t>
            </a:r>
            <a:endParaRPr lang="en-US" dirty="0"/>
          </a:p>
        </p:txBody>
      </p:sp>
      <p:sp>
        <p:nvSpPr>
          <p:cNvPr id="8" name="Slide Number Placeholder 7">
            <a:extLst>
              <a:ext uri="{FF2B5EF4-FFF2-40B4-BE49-F238E27FC236}">
                <a16:creationId xmlns:a16="http://schemas.microsoft.com/office/drawing/2014/main" id="{735A0A7E-28CC-4E09-B598-AC2602959504}"/>
              </a:ext>
            </a:extLst>
          </p:cNvPr>
          <p:cNvSpPr>
            <a:spLocks noGrp="1"/>
          </p:cNvSpPr>
          <p:nvPr>
            <p:ph type="sldNum" sz="quarter" idx="22"/>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7130648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12 - Heading with text bullet and picture">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EBA8AC51-624D-400A-9881-7445ECC8EC27}"/>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5AC75909-1AC1-4024-8158-7AF297D3B637}"/>
              </a:ext>
            </a:extLst>
          </p:cNvPr>
          <p:cNvSpPr>
            <a:spLocks noGrp="1"/>
          </p:cNvSpPr>
          <p:nvPr>
            <p:ph type="pic" sz="quarter" idx="15"/>
          </p:nvPr>
        </p:nvSpPr>
        <p:spPr>
          <a:xfrm>
            <a:off x="6938954" y="0"/>
            <a:ext cx="5253046" cy="5774490"/>
          </a:xfrm>
          <a:custGeom>
            <a:avLst/>
            <a:gdLst>
              <a:gd name="connsiteX0" fmla="*/ 4523770 w 5253046"/>
              <a:gd name="connsiteY0" fmla="*/ 0 h 5774490"/>
              <a:gd name="connsiteX1" fmla="*/ 5253046 w 5253046"/>
              <a:gd name="connsiteY1" fmla="*/ 0 h 5774490"/>
              <a:gd name="connsiteX2" fmla="*/ 5253046 w 5253046"/>
              <a:gd name="connsiteY2" fmla="*/ 27505 h 5774490"/>
              <a:gd name="connsiteX3" fmla="*/ 5253046 w 5253046"/>
              <a:gd name="connsiteY3" fmla="*/ 536672 h 5774490"/>
              <a:gd name="connsiteX4" fmla="*/ 5253046 w 5253046"/>
              <a:gd name="connsiteY4" fmla="*/ 4168788 h 5774490"/>
              <a:gd name="connsiteX5" fmla="*/ 2552320 w 5253046"/>
              <a:gd name="connsiteY5" fmla="*/ 5728066 h 5774490"/>
              <a:gd name="connsiteX6" fmla="*/ 2079565 w 5253046"/>
              <a:gd name="connsiteY6" fmla="*/ 5601394 h 5774490"/>
              <a:gd name="connsiteX7" fmla="*/ 46425 w 5253046"/>
              <a:gd name="connsiteY7" fmla="*/ 2079921 h 5774490"/>
              <a:gd name="connsiteX8" fmla="*/ 173097 w 5253046"/>
              <a:gd name="connsiteY8" fmla="*/ 1607167 h 5774490"/>
              <a:gd name="connsiteX9" fmla="*/ 2956765 w 5253046"/>
              <a:gd name="connsiteY9" fmla="*/ 1 h 5774490"/>
              <a:gd name="connsiteX10" fmla="*/ 4523770 w 5253046"/>
              <a:gd name="connsiteY10" fmla="*/ 1 h 57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90">
                <a:moveTo>
                  <a:pt x="4523770" y="0"/>
                </a:moveTo>
                <a:lnTo>
                  <a:pt x="5253046" y="0"/>
                </a:lnTo>
                <a:lnTo>
                  <a:pt x="5253046" y="27505"/>
                </a:lnTo>
                <a:lnTo>
                  <a:pt x="5253046" y="536672"/>
                </a:lnTo>
                <a:lnTo>
                  <a:pt x="5253046" y="4168788"/>
                </a:lnTo>
                <a:lnTo>
                  <a:pt x="2552320" y="5728066"/>
                </a:lnTo>
                <a:cubicBezTo>
                  <a:pt x="2386793" y="5823634"/>
                  <a:pt x="2175134" y="5766921"/>
                  <a:pt x="2079565" y="5601394"/>
                </a:cubicBezTo>
                <a:lnTo>
                  <a:pt x="46425" y="2079921"/>
                </a:lnTo>
                <a:cubicBezTo>
                  <a:pt x="-49143" y="1914394"/>
                  <a:pt x="7570" y="1702735"/>
                  <a:pt x="173097" y="1607167"/>
                </a:cubicBezTo>
                <a:lnTo>
                  <a:pt x="2956765" y="1"/>
                </a:lnTo>
                <a:lnTo>
                  <a:pt x="4523770" y="1"/>
                </a:ln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Date Placeholder 14">
            <a:extLst>
              <a:ext uri="{FF2B5EF4-FFF2-40B4-BE49-F238E27FC236}">
                <a16:creationId xmlns:a16="http://schemas.microsoft.com/office/drawing/2014/main" id="{898CD92C-5894-4207-9621-E840C9E7F0FC}"/>
              </a:ext>
            </a:extLst>
          </p:cNvPr>
          <p:cNvSpPr>
            <a:spLocks noGrp="1"/>
          </p:cNvSpPr>
          <p:nvPr>
            <p:ph type="dt" sz="half" idx="16"/>
          </p:nvPr>
        </p:nvSpPr>
        <p:spPr/>
        <p:txBody>
          <a:bodyPr/>
          <a:lstStyle/>
          <a:p>
            <a:fld id="{E82BCAD0-AFAC-43ED-B513-A36FC8F67862}" type="datetime3">
              <a:rPr lang="en-US" smtClean="0"/>
              <a:t>27 December 2022</a:t>
            </a:fld>
            <a:endParaRPr lang="en-US" dirty="0"/>
          </a:p>
        </p:txBody>
      </p:sp>
      <p:sp>
        <p:nvSpPr>
          <p:cNvPr id="19" name="Footer Placeholder 18">
            <a:extLst>
              <a:ext uri="{FF2B5EF4-FFF2-40B4-BE49-F238E27FC236}">
                <a16:creationId xmlns:a16="http://schemas.microsoft.com/office/drawing/2014/main" id="{397FA148-944F-48C7-B628-022802F2AC7A}"/>
              </a:ext>
            </a:extLst>
          </p:cNvPr>
          <p:cNvSpPr>
            <a:spLocks noGrp="1"/>
          </p:cNvSpPr>
          <p:nvPr>
            <p:ph type="ftr" sz="quarter" idx="17"/>
          </p:nvPr>
        </p:nvSpPr>
        <p:spPr/>
        <p:txBody>
          <a:bodyPr/>
          <a:lstStyle/>
          <a:p>
            <a:r>
              <a:rPr lang="en-US"/>
              <a:t>Patient Care for Suspected Intra-aortic Balloon Perforation</a:t>
            </a:r>
            <a:endParaRPr lang="en-US" dirty="0"/>
          </a:p>
        </p:txBody>
      </p:sp>
      <p:sp>
        <p:nvSpPr>
          <p:cNvPr id="20" name="Slide Number Placeholder 19">
            <a:extLst>
              <a:ext uri="{FF2B5EF4-FFF2-40B4-BE49-F238E27FC236}">
                <a16:creationId xmlns:a16="http://schemas.microsoft.com/office/drawing/2014/main" id="{5926AE34-13D7-4677-81A9-1224285EA8E5}"/>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7416008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13 - Heading with text bullet and picture with snow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4">
            <a:extLst>
              <a:ext uri="{FF2B5EF4-FFF2-40B4-BE49-F238E27FC236}">
                <a16:creationId xmlns:a16="http://schemas.microsoft.com/office/drawing/2014/main" id="{6B3D6906-11C8-48EF-8D5A-179C11FEEB23}"/>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1BBAD701-AB68-46F0-B316-D316FD817603}"/>
              </a:ext>
            </a:extLst>
          </p:cNvPr>
          <p:cNvSpPr>
            <a:spLocks noGrp="1"/>
          </p:cNvSpPr>
          <p:nvPr>
            <p:ph type="pic" sz="quarter" idx="15"/>
          </p:nvPr>
        </p:nvSpPr>
        <p:spPr>
          <a:xfrm>
            <a:off x="6938954" y="2"/>
            <a:ext cx="5253046" cy="5774489"/>
          </a:xfrm>
          <a:custGeom>
            <a:avLst/>
            <a:gdLst>
              <a:gd name="connsiteX0" fmla="*/ 2956765 w 5253046"/>
              <a:gd name="connsiteY0" fmla="*/ 0 h 5774489"/>
              <a:gd name="connsiteX1" fmla="*/ 5237166 w 5253046"/>
              <a:gd name="connsiteY1" fmla="*/ 0 h 5774489"/>
              <a:gd name="connsiteX2" fmla="*/ 5253046 w 5253046"/>
              <a:gd name="connsiteY2" fmla="*/ 27504 h 5774489"/>
              <a:gd name="connsiteX3" fmla="*/ 5253046 w 5253046"/>
              <a:gd name="connsiteY3" fmla="*/ 4168787 h 5774489"/>
              <a:gd name="connsiteX4" fmla="*/ 2552320 w 5253046"/>
              <a:gd name="connsiteY4" fmla="*/ 5728065 h 5774489"/>
              <a:gd name="connsiteX5" fmla="*/ 2079565 w 5253046"/>
              <a:gd name="connsiteY5" fmla="*/ 5601393 h 5774489"/>
              <a:gd name="connsiteX6" fmla="*/ 46425 w 5253046"/>
              <a:gd name="connsiteY6" fmla="*/ 2079920 h 5774489"/>
              <a:gd name="connsiteX7" fmla="*/ 173097 w 5253046"/>
              <a:gd name="connsiteY7"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3046" h="5774489">
                <a:moveTo>
                  <a:pt x="2956765" y="0"/>
                </a:moveTo>
                <a:lnTo>
                  <a:pt x="5237166" y="0"/>
                </a:lnTo>
                <a:lnTo>
                  <a:pt x="5253046" y="27504"/>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8" name="Date Placeholder 7">
            <a:extLst>
              <a:ext uri="{FF2B5EF4-FFF2-40B4-BE49-F238E27FC236}">
                <a16:creationId xmlns:a16="http://schemas.microsoft.com/office/drawing/2014/main" id="{707DE5C8-9B52-4332-A89D-35E571648324}"/>
              </a:ext>
            </a:extLst>
          </p:cNvPr>
          <p:cNvSpPr>
            <a:spLocks noGrp="1"/>
          </p:cNvSpPr>
          <p:nvPr>
            <p:ph type="dt" sz="half" idx="16"/>
          </p:nvPr>
        </p:nvSpPr>
        <p:spPr/>
        <p:txBody>
          <a:bodyPr/>
          <a:lstStyle/>
          <a:p>
            <a:fld id="{DD08F128-C587-44D0-A87C-8BFC51EE5544}" type="datetime3">
              <a:rPr lang="en-US" smtClean="0"/>
              <a:t>27 December 2022</a:t>
            </a:fld>
            <a:endParaRPr lang="en-US" dirty="0"/>
          </a:p>
        </p:txBody>
      </p:sp>
      <p:sp>
        <p:nvSpPr>
          <p:cNvPr id="15" name="Footer Placeholder 14">
            <a:extLst>
              <a:ext uri="{FF2B5EF4-FFF2-40B4-BE49-F238E27FC236}">
                <a16:creationId xmlns:a16="http://schemas.microsoft.com/office/drawing/2014/main" id="{D8968C54-7C67-47F5-B33C-42A8E40B3296}"/>
              </a:ext>
            </a:extLst>
          </p:cNvPr>
          <p:cNvSpPr>
            <a:spLocks noGrp="1"/>
          </p:cNvSpPr>
          <p:nvPr>
            <p:ph type="ftr" sz="quarter" idx="17"/>
          </p:nvPr>
        </p:nvSpPr>
        <p:spPr/>
        <p:txBody>
          <a:bodyPr/>
          <a:lstStyle/>
          <a:p>
            <a:r>
              <a:rPr lang="en-US"/>
              <a:t>Patient Care for Suspected Intra-aortic Balloon Perforation</a:t>
            </a:r>
            <a:endParaRPr lang="en-US" dirty="0"/>
          </a:p>
        </p:txBody>
      </p:sp>
      <p:sp>
        <p:nvSpPr>
          <p:cNvPr id="16" name="Slide Number Placeholder 15">
            <a:extLst>
              <a:ext uri="{FF2B5EF4-FFF2-40B4-BE49-F238E27FC236}">
                <a16:creationId xmlns:a16="http://schemas.microsoft.com/office/drawing/2014/main" id="{F430A758-BC26-4A81-B678-8E6CE588F82B}"/>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5220260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14 - Heading with text bullet and picture with blu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4">
            <a:extLst>
              <a:ext uri="{FF2B5EF4-FFF2-40B4-BE49-F238E27FC236}">
                <a16:creationId xmlns:a16="http://schemas.microsoft.com/office/drawing/2014/main" id="{A4727D2C-68A2-4036-B1F5-6E338BAB3ED6}"/>
              </a:ext>
            </a:extLst>
          </p:cNvPr>
          <p:cNvSpPr>
            <a:spLocks noGrp="1"/>
          </p:cNvSpPr>
          <p:nvPr>
            <p:ph sz="quarter" idx="19"/>
          </p:nvPr>
        </p:nvSpPr>
        <p:spPr>
          <a:xfrm>
            <a:off x="696000" y="1773238"/>
            <a:ext cx="5219326"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Picture Placeholder 14">
            <a:extLst>
              <a:ext uri="{FF2B5EF4-FFF2-40B4-BE49-F238E27FC236}">
                <a16:creationId xmlns:a16="http://schemas.microsoft.com/office/drawing/2014/main" id="{85DA3AAA-78F0-47D5-B932-B2997E8EED93}"/>
              </a:ext>
            </a:extLst>
          </p:cNvPr>
          <p:cNvSpPr>
            <a:spLocks noGrp="1"/>
          </p:cNvSpPr>
          <p:nvPr>
            <p:ph type="pic" sz="quarter" idx="15"/>
          </p:nvPr>
        </p:nvSpPr>
        <p:spPr>
          <a:xfrm>
            <a:off x="6938954" y="0"/>
            <a:ext cx="5253046" cy="5774489"/>
          </a:xfrm>
          <a:custGeom>
            <a:avLst/>
            <a:gdLst>
              <a:gd name="connsiteX0" fmla="*/ 2956765 w 5253046"/>
              <a:gd name="connsiteY0" fmla="*/ 0 h 5774489"/>
              <a:gd name="connsiteX1" fmla="*/ 3930431 w 5253046"/>
              <a:gd name="connsiteY1" fmla="*/ 0 h 5774489"/>
              <a:gd name="connsiteX2" fmla="*/ 5237166 w 5253046"/>
              <a:gd name="connsiteY2" fmla="*/ 0 h 5774489"/>
              <a:gd name="connsiteX3" fmla="*/ 5253046 w 5253046"/>
              <a:gd name="connsiteY3" fmla="*/ 0 h 5774489"/>
              <a:gd name="connsiteX4" fmla="*/ 5253046 w 5253046"/>
              <a:gd name="connsiteY4" fmla="*/ 27504 h 5774489"/>
              <a:gd name="connsiteX5" fmla="*/ 5253046 w 5253046"/>
              <a:gd name="connsiteY5" fmla="*/ 1289957 h 5774489"/>
              <a:gd name="connsiteX6" fmla="*/ 5253046 w 5253046"/>
              <a:gd name="connsiteY6" fmla="*/ 4168787 h 5774489"/>
              <a:gd name="connsiteX7" fmla="*/ 2552320 w 5253046"/>
              <a:gd name="connsiteY7" fmla="*/ 5728065 h 5774489"/>
              <a:gd name="connsiteX8" fmla="*/ 2079565 w 5253046"/>
              <a:gd name="connsiteY8" fmla="*/ 5601393 h 5774489"/>
              <a:gd name="connsiteX9" fmla="*/ 46425 w 5253046"/>
              <a:gd name="connsiteY9" fmla="*/ 2079920 h 5774489"/>
              <a:gd name="connsiteX10" fmla="*/ 173097 w 5253046"/>
              <a:gd name="connsiteY10"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89">
                <a:moveTo>
                  <a:pt x="2956765" y="0"/>
                </a:moveTo>
                <a:lnTo>
                  <a:pt x="3930431" y="0"/>
                </a:lnTo>
                <a:lnTo>
                  <a:pt x="5237166" y="0"/>
                </a:lnTo>
                <a:lnTo>
                  <a:pt x="5253046" y="0"/>
                </a:lnTo>
                <a:lnTo>
                  <a:pt x="5253046" y="27504"/>
                </a:lnTo>
                <a:lnTo>
                  <a:pt x="5253046" y="1289957"/>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2" name="Date Placeholder 1">
            <a:extLst>
              <a:ext uri="{FF2B5EF4-FFF2-40B4-BE49-F238E27FC236}">
                <a16:creationId xmlns:a16="http://schemas.microsoft.com/office/drawing/2014/main" id="{C738F9CE-F48B-41E0-BCF8-E8ACF7F4CC01}"/>
              </a:ext>
            </a:extLst>
          </p:cNvPr>
          <p:cNvSpPr>
            <a:spLocks noGrp="1"/>
          </p:cNvSpPr>
          <p:nvPr>
            <p:ph type="dt" sz="half" idx="16"/>
          </p:nvPr>
        </p:nvSpPr>
        <p:spPr/>
        <p:txBody>
          <a:bodyPr/>
          <a:lstStyle/>
          <a:p>
            <a:fld id="{FE7CAEF6-1AB3-4DE8-85BB-BBF8133462BA}" type="datetime3">
              <a:rPr lang="en-US" smtClean="0"/>
              <a:t>27 December 2022</a:t>
            </a:fld>
            <a:endParaRPr lang="en-US" dirty="0"/>
          </a:p>
        </p:txBody>
      </p:sp>
      <p:sp>
        <p:nvSpPr>
          <p:cNvPr id="3" name="Footer Placeholder 2">
            <a:extLst>
              <a:ext uri="{FF2B5EF4-FFF2-40B4-BE49-F238E27FC236}">
                <a16:creationId xmlns:a16="http://schemas.microsoft.com/office/drawing/2014/main" id="{00242717-EB3B-433A-8A7B-3ED125B9FD4A}"/>
              </a:ext>
            </a:extLst>
          </p:cNvPr>
          <p:cNvSpPr>
            <a:spLocks noGrp="1"/>
          </p:cNvSpPr>
          <p:nvPr>
            <p:ph type="ftr" sz="quarter" idx="17"/>
          </p:nvPr>
        </p:nvSpPr>
        <p:spPr/>
        <p:txBody>
          <a:bodyPr/>
          <a:lstStyle/>
          <a:p>
            <a:r>
              <a:rPr lang="en-US"/>
              <a:t>Patient Care for Suspected Intra-aortic Balloon Perforation</a:t>
            </a:r>
            <a:endParaRPr lang="en-US" dirty="0"/>
          </a:p>
        </p:txBody>
      </p:sp>
      <p:sp>
        <p:nvSpPr>
          <p:cNvPr id="8" name="Slide Number Placeholder 7">
            <a:extLst>
              <a:ext uri="{FF2B5EF4-FFF2-40B4-BE49-F238E27FC236}">
                <a16:creationId xmlns:a16="http://schemas.microsoft.com/office/drawing/2014/main" id="{6E50CACE-D412-449F-A5A3-A1FB0A6E0AC5}"/>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5128536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2 - Section divider sn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a:extLst>
              <a:ext uri="{FF2B5EF4-FFF2-40B4-BE49-F238E27FC236}">
                <a16:creationId xmlns:a16="http://schemas.microsoft.com/office/drawing/2014/main" id="{9EBF3031-97AC-4552-A986-A0C37D622BF6}"/>
              </a:ext>
            </a:extLst>
          </p:cNvPr>
          <p:cNvSpPr>
            <a:spLocks noGrp="1"/>
          </p:cNvSpPr>
          <p:nvPr>
            <p:ph type="title"/>
          </p:nvPr>
        </p:nvSpPr>
        <p:spPr>
          <a:xfrm>
            <a:off x="695325" y="403200"/>
            <a:ext cx="10800000" cy="2664000"/>
          </a:xfrm>
        </p:spPr>
        <p:txBody>
          <a:bodyPr anchor="b"/>
          <a:lstStyle>
            <a:lvl1pPr>
              <a:defRPr sz="32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C17AF8A-09AB-4AB2-A690-C99DEBFC55BE}"/>
              </a:ext>
            </a:extLst>
          </p:cNvPr>
          <p:cNvSpPr>
            <a:spLocks noGrp="1"/>
          </p:cNvSpPr>
          <p:nvPr>
            <p:ph type="body" idx="1" hasCustomPrompt="1"/>
          </p:nvPr>
        </p:nvSpPr>
        <p:spPr>
          <a:xfrm>
            <a:off x="695325" y="3073228"/>
            <a:ext cx="10800000" cy="720000"/>
          </a:xfrm>
        </p:spPr>
        <p:txBody>
          <a:bodyPr anchor="ctr" anchorCtr="0"/>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95032F-CC9B-A999-E779-60B4926A848B}"/>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E925C838-647E-47A2-B472-EC5BFC938643}" type="datetime1">
              <a:rPr lang="en-US" smtClean="0"/>
              <a:t>12/27/2022</a:t>
            </a:fld>
            <a:endParaRPr lang="en-US"/>
          </a:p>
        </p:txBody>
      </p:sp>
      <p:sp>
        <p:nvSpPr>
          <p:cNvPr id="5" name="Footer Placeholder 4">
            <a:extLst>
              <a:ext uri="{FF2B5EF4-FFF2-40B4-BE49-F238E27FC236}">
                <a16:creationId xmlns:a16="http://schemas.microsoft.com/office/drawing/2014/main" id="{7FE8C5D8-B3A5-BC9A-DED0-F8796ECE99DD}"/>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AA8D3756-122A-334A-FC0E-F9F273098327}"/>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41293883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14 - Fullscreen pictur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2" name="Date Placeholder 1">
            <a:extLst>
              <a:ext uri="{FF2B5EF4-FFF2-40B4-BE49-F238E27FC236}">
                <a16:creationId xmlns:a16="http://schemas.microsoft.com/office/drawing/2014/main" id="{2F810618-8154-4904-9138-C609BA8F0550}"/>
              </a:ext>
            </a:extLst>
          </p:cNvPr>
          <p:cNvSpPr>
            <a:spLocks noGrp="1"/>
          </p:cNvSpPr>
          <p:nvPr>
            <p:ph type="dt" sz="half" idx="16"/>
          </p:nvPr>
        </p:nvSpPr>
        <p:spPr/>
        <p:txBody>
          <a:bodyPr/>
          <a:lstStyle/>
          <a:p>
            <a:fld id="{4F872ED5-866D-40E4-975A-AB74D47CFD91}" type="datetime3">
              <a:rPr lang="en-US" smtClean="0"/>
              <a:t>27 December 2022</a:t>
            </a:fld>
            <a:endParaRPr lang="en-US" dirty="0"/>
          </a:p>
        </p:txBody>
      </p:sp>
      <p:sp>
        <p:nvSpPr>
          <p:cNvPr id="3" name="Footer Placeholder 2">
            <a:extLst>
              <a:ext uri="{FF2B5EF4-FFF2-40B4-BE49-F238E27FC236}">
                <a16:creationId xmlns:a16="http://schemas.microsoft.com/office/drawing/2014/main" id="{26A2CD14-62A3-4DF2-97BF-7EE215FC9875}"/>
              </a:ext>
            </a:extLst>
          </p:cNvPr>
          <p:cNvSpPr>
            <a:spLocks noGrp="1"/>
          </p:cNvSpPr>
          <p:nvPr>
            <p:ph type="ftr" sz="quarter" idx="17"/>
          </p:nvPr>
        </p:nvSpPr>
        <p:spPr/>
        <p:txBody>
          <a:bodyPr/>
          <a:lstStyle/>
          <a:p>
            <a:r>
              <a:rPr lang="en-US"/>
              <a:t>Patient Care for Suspected Intra-aortic Balloon Perforation</a:t>
            </a:r>
            <a:endParaRPr lang="en-US" dirty="0"/>
          </a:p>
        </p:txBody>
      </p:sp>
      <p:sp>
        <p:nvSpPr>
          <p:cNvPr id="8" name="Slide Number Placeholder 7">
            <a:extLst>
              <a:ext uri="{FF2B5EF4-FFF2-40B4-BE49-F238E27FC236}">
                <a16:creationId xmlns:a16="http://schemas.microsoft.com/office/drawing/2014/main" id="{E0253135-58C2-4EB1-B89D-C6418890CBDD}"/>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428722044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15 - Heading fullscreen picture for light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9FDE74DD-7803-482B-B87C-DA73C8676CF7}"/>
              </a:ext>
            </a:extLst>
          </p:cNvPr>
          <p:cNvSpPr>
            <a:spLocks noGrp="1"/>
          </p:cNvSpPr>
          <p:nvPr>
            <p:ph type="dt" sz="half" idx="16"/>
          </p:nvPr>
        </p:nvSpPr>
        <p:spPr/>
        <p:txBody>
          <a:bodyPr/>
          <a:lstStyle/>
          <a:p>
            <a:fld id="{5EC818C9-AD15-4C92-BD93-5BF8975F86DC}" type="datetime3">
              <a:rPr lang="en-US" smtClean="0"/>
              <a:t>27 December 2022</a:t>
            </a:fld>
            <a:endParaRPr lang="en-US" dirty="0"/>
          </a:p>
        </p:txBody>
      </p:sp>
      <p:sp>
        <p:nvSpPr>
          <p:cNvPr id="3" name="Footer Placeholder 2">
            <a:extLst>
              <a:ext uri="{FF2B5EF4-FFF2-40B4-BE49-F238E27FC236}">
                <a16:creationId xmlns:a16="http://schemas.microsoft.com/office/drawing/2014/main" id="{63B0DE45-8C73-45FE-A00A-69B1A2FED74B}"/>
              </a:ext>
            </a:extLst>
          </p:cNvPr>
          <p:cNvSpPr>
            <a:spLocks noGrp="1"/>
          </p:cNvSpPr>
          <p:nvPr>
            <p:ph type="ftr" sz="quarter" idx="17"/>
          </p:nvPr>
        </p:nvSpPr>
        <p:spPr/>
        <p:txBody>
          <a:bodyPr/>
          <a:lstStyle/>
          <a:p>
            <a:r>
              <a:rPr lang="en-US"/>
              <a:t>Patient Care for Suspected Intra-aortic Balloon Perforation</a:t>
            </a:r>
            <a:endParaRPr lang="en-US" dirty="0"/>
          </a:p>
        </p:txBody>
      </p:sp>
      <p:sp>
        <p:nvSpPr>
          <p:cNvPr id="11" name="Slide Number Placeholder 10">
            <a:extLst>
              <a:ext uri="{FF2B5EF4-FFF2-40B4-BE49-F238E27FC236}">
                <a16:creationId xmlns:a16="http://schemas.microsoft.com/office/drawing/2014/main" id="{BD3BFC02-B4DD-415E-BE80-4B9B909213AC}"/>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3475895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16 - Heading fullscreen picture for dark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035FBEC4-59F5-47B8-B3F3-38CB922D0E59}"/>
              </a:ext>
            </a:extLst>
          </p:cNvPr>
          <p:cNvSpPr>
            <a:spLocks noGrp="1"/>
          </p:cNvSpPr>
          <p:nvPr>
            <p:ph type="dt" sz="half" idx="16"/>
          </p:nvPr>
        </p:nvSpPr>
        <p:spPr/>
        <p:txBody>
          <a:bodyPr/>
          <a:lstStyle/>
          <a:p>
            <a:fld id="{828BC31D-1FC3-4075-B373-C2D9646F898E}" type="datetime3">
              <a:rPr lang="en-US" smtClean="0"/>
              <a:t>27 December 2022</a:t>
            </a:fld>
            <a:endParaRPr lang="en-US" dirty="0"/>
          </a:p>
        </p:txBody>
      </p:sp>
      <p:sp>
        <p:nvSpPr>
          <p:cNvPr id="3" name="Footer Placeholder 2">
            <a:extLst>
              <a:ext uri="{FF2B5EF4-FFF2-40B4-BE49-F238E27FC236}">
                <a16:creationId xmlns:a16="http://schemas.microsoft.com/office/drawing/2014/main" id="{DAE245F7-3C81-43CD-8F57-094ADB4F666C}"/>
              </a:ext>
            </a:extLst>
          </p:cNvPr>
          <p:cNvSpPr>
            <a:spLocks noGrp="1"/>
          </p:cNvSpPr>
          <p:nvPr>
            <p:ph type="ftr" sz="quarter" idx="17"/>
          </p:nvPr>
        </p:nvSpPr>
        <p:spPr/>
        <p:txBody>
          <a:bodyPr/>
          <a:lstStyle/>
          <a:p>
            <a:r>
              <a:rPr lang="en-US"/>
              <a:t>Patient Care for Suspected Intra-aortic Balloon Perforation</a:t>
            </a:r>
            <a:endParaRPr lang="en-US" dirty="0"/>
          </a:p>
        </p:txBody>
      </p:sp>
      <p:sp>
        <p:nvSpPr>
          <p:cNvPr id="8" name="Slide Number Placeholder 7">
            <a:extLst>
              <a:ext uri="{FF2B5EF4-FFF2-40B4-BE49-F238E27FC236}">
                <a16:creationId xmlns:a16="http://schemas.microsoft.com/office/drawing/2014/main" id="{0CB09AD5-0668-4482-8312-770FE726D70E}"/>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7106072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17 - Heading and bullet text on fullscreen for light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13" name="Content Placeholder 4">
            <a:extLst>
              <a:ext uri="{FF2B5EF4-FFF2-40B4-BE49-F238E27FC236}">
                <a16:creationId xmlns:a16="http://schemas.microsoft.com/office/drawing/2014/main" id="{80881493-077C-4AB2-96A9-4163925FDD85}"/>
              </a:ext>
            </a:extLst>
          </p:cNvPr>
          <p:cNvSpPr>
            <a:spLocks noGrp="1"/>
          </p:cNvSpPr>
          <p:nvPr>
            <p:ph sz="quarter" idx="20"/>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8" name="Date Placeholder 7">
            <a:extLst>
              <a:ext uri="{FF2B5EF4-FFF2-40B4-BE49-F238E27FC236}">
                <a16:creationId xmlns:a16="http://schemas.microsoft.com/office/drawing/2014/main" id="{97AD2DCA-8FBB-4B80-89E6-1B1A7150DB95}"/>
              </a:ext>
            </a:extLst>
          </p:cNvPr>
          <p:cNvSpPr>
            <a:spLocks noGrp="1"/>
          </p:cNvSpPr>
          <p:nvPr>
            <p:ph type="dt" sz="half" idx="17"/>
          </p:nvPr>
        </p:nvSpPr>
        <p:spPr/>
        <p:txBody>
          <a:bodyPr/>
          <a:lstStyle/>
          <a:p>
            <a:fld id="{C396CE0B-773D-4C6C-AD33-EE736BE3464A}" type="datetime3">
              <a:rPr lang="en-US" smtClean="0"/>
              <a:t>27 December 2022</a:t>
            </a:fld>
            <a:endParaRPr lang="en-US" dirty="0"/>
          </a:p>
        </p:txBody>
      </p:sp>
      <p:sp>
        <p:nvSpPr>
          <p:cNvPr id="10" name="Footer Placeholder 9">
            <a:extLst>
              <a:ext uri="{FF2B5EF4-FFF2-40B4-BE49-F238E27FC236}">
                <a16:creationId xmlns:a16="http://schemas.microsoft.com/office/drawing/2014/main" id="{DB9D3BC1-184D-4441-BA96-95C93C5A7AAC}"/>
              </a:ext>
            </a:extLst>
          </p:cNvPr>
          <p:cNvSpPr>
            <a:spLocks noGrp="1"/>
          </p:cNvSpPr>
          <p:nvPr>
            <p:ph type="ftr" sz="quarter" idx="18"/>
          </p:nvPr>
        </p:nvSpPr>
        <p:spPr/>
        <p:txBody>
          <a:bodyPr/>
          <a:lstStyle/>
          <a:p>
            <a:r>
              <a:rPr lang="en-US"/>
              <a:t>Patient Care for Suspected Intra-aortic Balloon Perforation</a:t>
            </a:r>
            <a:endParaRPr lang="en-US" dirty="0"/>
          </a:p>
        </p:txBody>
      </p:sp>
      <p:sp>
        <p:nvSpPr>
          <p:cNvPr id="11" name="Slide Number Placeholder 10">
            <a:extLst>
              <a:ext uri="{FF2B5EF4-FFF2-40B4-BE49-F238E27FC236}">
                <a16:creationId xmlns:a16="http://schemas.microsoft.com/office/drawing/2014/main" id="{88745D12-BDC3-43C8-8E38-B51B8126EFF1}"/>
              </a:ext>
            </a:extLst>
          </p:cNvPr>
          <p:cNvSpPr>
            <a:spLocks noGrp="1"/>
          </p:cNvSpPr>
          <p:nvPr>
            <p:ph type="sldNum" sz="quarter" idx="19"/>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40298653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18 - Heading and bullet text on fullscreen for dark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Content Placeholder 4">
            <a:extLst>
              <a:ext uri="{FF2B5EF4-FFF2-40B4-BE49-F238E27FC236}">
                <a16:creationId xmlns:a16="http://schemas.microsoft.com/office/drawing/2014/main" id="{E5DCE741-E45F-44C7-99F8-5687D0CC19D3}"/>
              </a:ext>
            </a:extLst>
          </p:cNvPr>
          <p:cNvSpPr>
            <a:spLocks noGrp="1"/>
          </p:cNvSpPr>
          <p:nvPr>
            <p:ph sz="quarter" idx="20"/>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218FCF86-891F-4837-ACCF-63BAFEDF59F3}"/>
              </a:ext>
            </a:extLst>
          </p:cNvPr>
          <p:cNvSpPr>
            <a:spLocks noGrp="1"/>
          </p:cNvSpPr>
          <p:nvPr>
            <p:ph type="dt" sz="half" idx="17"/>
          </p:nvPr>
        </p:nvSpPr>
        <p:spPr/>
        <p:txBody>
          <a:bodyPr/>
          <a:lstStyle/>
          <a:p>
            <a:fld id="{9D391A04-04C9-4F31-9ECE-D9C0150FAA45}" type="datetime3">
              <a:rPr lang="en-US" smtClean="0"/>
              <a:t>27 December 2022</a:t>
            </a:fld>
            <a:endParaRPr lang="en-US" dirty="0"/>
          </a:p>
        </p:txBody>
      </p:sp>
      <p:sp>
        <p:nvSpPr>
          <p:cNvPr id="8" name="Footer Placeholder 7">
            <a:extLst>
              <a:ext uri="{FF2B5EF4-FFF2-40B4-BE49-F238E27FC236}">
                <a16:creationId xmlns:a16="http://schemas.microsoft.com/office/drawing/2014/main" id="{4A55C7A5-30C6-4608-A790-D67BAC523440}"/>
              </a:ext>
            </a:extLst>
          </p:cNvPr>
          <p:cNvSpPr>
            <a:spLocks noGrp="1"/>
          </p:cNvSpPr>
          <p:nvPr>
            <p:ph type="ftr" sz="quarter" idx="18"/>
          </p:nvPr>
        </p:nvSpPr>
        <p:spPr/>
        <p:txBody>
          <a:bodyPr/>
          <a:lstStyle/>
          <a:p>
            <a:r>
              <a:rPr lang="en-US"/>
              <a:t>Patient Care for Suspected Intra-aortic Balloon Perforation</a:t>
            </a:r>
            <a:endParaRPr lang="en-US" dirty="0"/>
          </a:p>
        </p:txBody>
      </p:sp>
      <p:sp>
        <p:nvSpPr>
          <p:cNvPr id="10" name="Slide Number Placeholder 9">
            <a:extLst>
              <a:ext uri="{FF2B5EF4-FFF2-40B4-BE49-F238E27FC236}">
                <a16:creationId xmlns:a16="http://schemas.microsoft.com/office/drawing/2014/main" id="{37F5F02F-8C46-4896-BC92-49AA647A50EF}"/>
              </a:ext>
            </a:extLst>
          </p:cNvPr>
          <p:cNvSpPr>
            <a:spLocks noGrp="1"/>
          </p:cNvSpPr>
          <p:nvPr>
            <p:ph type="sldNum" sz="quarter" idx="19"/>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0524736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19 - Header only on snow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58B5A567-CECF-4E8C-9DF8-802537DB9392}"/>
              </a:ext>
            </a:extLst>
          </p:cNvPr>
          <p:cNvSpPr>
            <a:spLocks noGrp="1"/>
          </p:cNvSpPr>
          <p:nvPr>
            <p:ph type="dt" sz="half" idx="15"/>
          </p:nvPr>
        </p:nvSpPr>
        <p:spPr/>
        <p:txBody>
          <a:bodyPr/>
          <a:lstStyle/>
          <a:p>
            <a:fld id="{128DE5FB-C463-4B5C-A7F2-008075729C52}" type="datetime3">
              <a:rPr lang="en-US" smtClean="0"/>
              <a:t>27 December 2022</a:t>
            </a:fld>
            <a:endParaRPr lang="en-US" dirty="0"/>
          </a:p>
        </p:txBody>
      </p:sp>
      <p:sp>
        <p:nvSpPr>
          <p:cNvPr id="3" name="Footer Placeholder 2">
            <a:extLst>
              <a:ext uri="{FF2B5EF4-FFF2-40B4-BE49-F238E27FC236}">
                <a16:creationId xmlns:a16="http://schemas.microsoft.com/office/drawing/2014/main" id="{AE816BFE-40C0-4268-88B7-0420E044C7C7}"/>
              </a:ext>
            </a:extLst>
          </p:cNvPr>
          <p:cNvSpPr>
            <a:spLocks noGrp="1"/>
          </p:cNvSpPr>
          <p:nvPr>
            <p:ph type="ftr" sz="quarter" idx="16"/>
          </p:nvPr>
        </p:nvSpPr>
        <p:spPr/>
        <p:txBody>
          <a:bodyPr/>
          <a:lstStyle/>
          <a:p>
            <a:r>
              <a:rPr lang="en-US"/>
              <a:t>Patient Care for Suspected Intra-aortic Balloon Perforation</a:t>
            </a:r>
            <a:endParaRPr lang="en-US" dirty="0"/>
          </a:p>
        </p:txBody>
      </p:sp>
      <p:sp>
        <p:nvSpPr>
          <p:cNvPr id="9" name="Slide Number Placeholder 8">
            <a:extLst>
              <a:ext uri="{FF2B5EF4-FFF2-40B4-BE49-F238E27FC236}">
                <a16:creationId xmlns:a16="http://schemas.microsoft.com/office/drawing/2014/main" id="{D81C3C49-28EA-4AB4-BC5C-1D8A36952F02}"/>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42342196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20 - Header only on white 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4F036DD7-6C24-4C48-8819-0528EB4199AC}"/>
              </a:ext>
            </a:extLst>
          </p:cNvPr>
          <p:cNvSpPr>
            <a:spLocks noGrp="1"/>
          </p:cNvSpPr>
          <p:nvPr>
            <p:ph type="dt" sz="half" idx="15"/>
          </p:nvPr>
        </p:nvSpPr>
        <p:spPr/>
        <p:txBody>
          <a:bodyPr/>
          <a:lstStyle/>
          <a:p>
            <a:fld id="{D5C24BFA-B163-45EF-83E9-3966E2494DE9}" type="datetime3">
              <a:rPr lang="en-US" smtClean="0"/>
              <a:t>27 December 2022</a:t>
            </a:fld>
            <a:endParaRPr lang="en-US" dirty="0"/>
          </a:p>
        </p:txBody>
      </p:sp>
      <p:sp>
        <p:nvSpPr>
          <p:cNvPr id="3" name="Footer Placeholder 2">
            <a:extLst>
              <a:ext uri="{FF2B5EF4-FFF2-40B4-BE49-F238E27FC236}">
                <a16:creationId xmlns:a16="http://schemas.microsoft.com/office/drawing/2014/main" id="{E1DD7F54-AB07-4D01-8C64-F9B2421FB583}"/>
              </a:ext>
            </a:extLst>
          </p:cNvPr>
          <p:cNvSpPr>
            <a:spLocks noGrp="1"/>
          </p:cNvSpPr>
          <p:nvPr>
            <p:ph type="ftr" sz="quarter" idx="16"/>
          </p:nvPr>
        </p:nvSpPr>
        <p:spPr/>
        <p:txBody>
          <a:bodyPr/>
          <a:lstStyle/>
          <a:p>
            <a:r>
              <a:rPr lang="en-US"/>
              <a:t>Patient Care for Suspected Intra-aortic Balloon Perforation</a:t>
            </a:r>
            <a:endParaRPr lang="en-US" dirty="0"/>
          </a:p>
        </p:txBody>
      </p:sp>
      <p:sp>
        <p:nvSpPr>
          <p:cNvPr id="9" name="Slide Number Placeholder 8">
            <a:extLst>
              <a:ext uri="{FF2B5EF4-FFF2-40B4-BE49-F238E27FC236}">
                <a16:creationId xmlns:a16="http://schemas.microsoft.com/office/drawing/2014/main" id="{8278BF20-C1BE-48D3-9C5C-34133B97162E}"/>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9172919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21 - Header only on blue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0" name="Date Placeholder 9">
            <a:extLst>
              <a:ext uri="{FF2B5EF4-FFF2-40B4-BE49-F238E27FC236}">
                <a16:creationId xmlns:a16="http://schemas.microsoft.com/office/drawing/2014/main" id="{DC92D004-45D9-4900-8B3A-20D7F802DA48}"/>
              </a:ext>
            </a:extLst>
          </p:cNvPr>
          <p:cNvSpPr>
            <a:spLocks noGrp="1"/>
          </p:cNvSpPr>
          <p:nvPr>
            <p:ph type="dt" sz="half" idx="15"/>
          </p:nvPr>
        </p:nvSpPr>
        <p:spPr/>
        <p:txBody>
          <a:bodyPr/>
          <a:lstStyle/>
          <a:p>
            <a:fld id="{F0F5D3D0-10D8-4C55-A30D-A21CAB117F30}" type="datetime3">
              <a:rPr lang="en-US" smtClean="0"/>
              <a:t>27 December 2022</a:t>
            </a:fld>
            <a:endParaRPr lang="en-US" dirty="0"/>
          </a:p>
        </p:txBody>
      </p:sp>
      <p:sp>
        <p:nvSpPr>
          <p:cNvPr id="11" name="Footer Placeholder 10">
            <a:extLst>
              <a:ext uri="{FF2B5EF4-FFF2-40B4-BE49-F238E27FC236}">
                <a16:creationId xmlns:a16="http://schemas.microsoft.com/office/drawing/2014/main" id="{9C86CA62-BFDB-4F87-A424-F5D90D166B85}"/>
              </a:ext>
            </a:extLst>
          </p:cNvPr>
          <p:cNvSpPr>
            <a:spLocks noGrp="1"/>
          </p:cNvSpPr>
          <p:nvPr>
            <p:ph type="ftr" sz="quarter" idx="16"/>
          </p:nvPr>
        </p:nvSpPr>
        <p:spPr/>
        <p:txBody>
          <a:bodyPr/>
          <a:lstStyle/>
          <a:p>
            <a:r>
              <a:rPr lang="en-US"/>
              <a:t>Patient Care for Suspected Intra-aortic Balloon Perforation</a:t>
            </a:r>
            <a:endParaRPr lang="en-US" dirty="0"/>
          </a:p>
        </p:txBody>
      </p:sp>
      <p:sp>
        <p:nvSpPr>
          <p:cNvPr id="13" name="Slide Number Placeholder 12">
            <a:extLst>
              <a:ext uri="{FF2B5EF4-FFF2-40B4-BE49-F238E27FC236}">
                <a16:creationId xmlns:a16="http://schemas.microsoft.com/office/drawing/2014/main" id="{2A9C68DB-004F-43DA-AAFC-81794FB395D1}"/>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9723178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3.22 - Empty">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C717F548-098C-4A84-BAE0-B9AE7935B9DB}"/>
              </a:ext>
            </a:extLst>
          </p:cNvPr>
          <p:cNvSpPr>
            <a:spLocks noGrp="1"/>
          </p:cNvSpPr>
          <p:nvPr>
            <p:ph type="dt" sz="half" idx="10"/>
          </p:nvPr>
        </p:nvSpPr>
        <p:spPr/>
        <p:txBody>
          <a:bodyPr/>
          <a:lstStyle/>
          <a:p>
            <a:fld id="{942E6F6E-7BF4-4D4A-BD57-43DD92C915C7}" type="datetime3">
              <a:rPr lang="en-US" smtClean="0"/>
              <a:t>27 December 2022</a:t>
            </a:fld>
            <a:endParaRPr lang="en-US" dirty="0"/>
          </a:p>
        </p:txBody>
      </p:sp>
      <p:sp>
        <p:nvSpPr>
          <p:cNvPr id="9" name="Footer Placeholder 8">
            <a:extLst>
              <a:ext uri="{FF2B5EF4-FFF2-40B4-BE49-F238E27FC236}">
                <a16:creationId xmlns:a16="http://schemas.microsoft.com/office/drawing/2014/main" id="{16A88127-32A8-4077-923D-55055EFBBF0E}"/>
              </a:ext>
            </a:extLst>
          </p:cNvPr>
          <p:cNvSpPr>
            <a:spLocks noGrp="1"/>
          </p:cNvSpPr>
          <p:nvPr>
            <p:ph type="ftr" sz="quarter" idx="11"/>
          </p:nvPr>
        </p:nvSpPr>
        <p:spPr/>
        <p:txBody>
          <a:bodyPr/>
          <a:lstStyle/>
          <a:p>
            <a:r>
              <a:rPr lang="en-US"/>
              <a:t>Patient Care for Suspected Intra-aortic Balloon Perforation</a:t>
            </a:r>
            <a:endParaRPr lang="en-US" dirty="0"/>
          </a:p>
        </p:txBody>
      </p:sp>
      <p:sp>
        <p:nvSpPr>
          <p:cNvPr id="10" name="Slide Number Placeholder 9">
            <a:extLst>
              <a:ext uri="{FF2B5EF4-FFF2-40B4-BE49-F238E27FC236}">
                <a16:creationId xmlns:a16="http://schemas.microsoft.com/office/drawing/2014/main" id="{B70096FE-52E7-40F9-B9B2-A6ED5492C3FF}"/>
              </a:ext>
            </a:extLst>
          </p:cNvPr>
          <p:cNvSpPr>
            <a:spLocks noGrp="1"/>
          </p:cNvSpPr>
          <p:nvPr>
            <p:ph type="sldNum" sz="quarter" idx="12"/>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1701734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1 - End inf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49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hasCustomPrompt="1"/>
          </p:nvPr>
        </p:nvSpPr>
        <p:spPr>
          <a:xfrm>
            <a:off x="695325" y="1764000"/>
            <a:ext cx="10800000" cy="1440000"/>
          </a:xfrm>
        </p:spPr>
        <p:txBody>
          <a:bodyPr anchor="b"/>
          <a:lstStyle>
            <a:lvl1pPr>
              <a:defRPr sz="4800"/>
            </a:lvl1pPr>
          </a:lstStyle>
          <a:p>
            <a:r>
              <a:rPr lang="en-US" dirty="0"/>
              <a:t>Add text</a:t>
            </a:r>
          </a:p>
        </p:txBody>
      </p:sp>
      <p:sp>
        <p:nvSpPr>
          <p:cNvPr id="8" name="TextBox 7">
            <a:extLst>
              <a:ext uri="{FF2B5EF4-FFF2-40B4-BE49-F238E27FC236}">
                <a16:creationId xmlns:a16="http://schemas.microsoft.com/office/drawing/2014/main" id="{16002BBA-84E1-4F49-99F7-96BC06538EFC}"/>
              </a:ext>
            </a:extLst>
          </p:cNvPr>
          <p:cNvSpPr txBox="1"/>
          <p:nvPr userDrawn="1"/>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sz="800" dirty="0"/>
              <a:t>Getinge is a global provider of innovative solutions for operating rooms, intensive care units, sterilization departments and for life science companies and institutions. </a:t>
            </a:r>
            <a:br>
              <a:rPr lang="en-GB" sz="800" dirty="0"/>
            </a:br>
            <a:r>
              <a:rPr lang="en-GB" sz="800" dirty="0"/>
              <a:t>Based on our </a:t>
            </a:r>
            <a:r>
              <a:rPr lang="en-GB" sz="800" dirty="0" err="1"/>
              <a:t>firsthand</a:t>
            </a:r>
            <a:r>
              <a:rPr lang="en-GB" sz="800" dirty="0"/>
              <a:t> experience and close partnerships with clinical experts, healthcare professionals and </a:t>
            </a:r>
            <a:r>
              <a:rPr lang="en-GB" sz="800" dirty="0" err="1"/>
              <a:t>medtech</a:t>
            </a:r>
            <a:r>
              <a:rPr lang="en-GB" sz="800" dirty="0"/>
              <a:t> specialists, we are improving everyday life.</a:t>
            </a:r>
            <a:endParaRPr lang="en-US" sz="800" dirty="0"/>
          </a:p>
        </p:txBody>
      </p:sp>
      <p:sp>
        <p:nvSpPr>
          <p:cNvPr id="9" name="TextBox 8">
            <a:extLst>
              <a:ext uri="{FF2B5EF4-FFF2-40B4-BE49-F238E27FC236}">
                <a16:creationId xmlns:a16="http://schemas.microsoft.com/office/drawing/2014/main" id="{64026762-CFFF-4427-BF4C-BC03E52B6445}"/>
              </a:ext>
            </a:extLst>
          </p:cNvPr>
          <p:cNvSpPr txBox="1"/>
          <p:nvPr userDrawn="1"/>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dirty="0">
                <a:solidFill>
                  <a:schemeClr val="tx2"/>
                </a:solidFill>
              </a:rPr>
              <a:t>www.getinge.com</a:t>
            </a:r>
          </a:p>
        </p:txBody>
      </p:sp>
      <p:sp>
        <p:nvSpPr>
          <p:cNvPr id="11" name="Text Placeholder 10">
            <a:extLst>
              <a:ext uri="{FF2B5EF4-FFF2-40B4-BE49-F238E27FC236}">
                <a16:creationId xmlns:a16="http://schemas.microsoft.com/office/drawing/2014/main" id="{0DA3D444-691B-4F12-8587-DEFCE5993EDE}"/>
              </a:ext>
            </a:extLst>
          </p:cNvPr>
          <p:cNvSpPr>
            <a:spLocks noGrp="1"/>
          </p:cNvSpPr>
          <p:nvPr>
            <p:ph type="body" sz="quarter" idx="13" hasCustomPrompt="1"/>
          </p:nvPr>
        </p:nvSpPr>
        <p:spPr>
          <a:xfrm>
            <a:off x="695325" y="3426989"/>
            <a:ext cx="6102423"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text</a:t>
            </a:r>
          </a:p>
        </p:txBody>
      </p:sp>
      <p:sp>
        <p:nvSpPr>
          <p:cNvPr id="12" name="Text Placeholder 10">
            <a:extLst>
              <a:ext uri="{FF2B5EF4-FFF2-40B4-BE49-F238E27FC236}">
                <a16:creationId xmlns:a16="http://schemas.microsoft.com/office/drawing/2014/main" id="{9DDBE03D-8B58-4E76-B029-A3F635DA5450}"/>
              </a:ext>
            </a:extLst>
          </p:cNvPr>
          <p:cNvSpPr>
            <a:spLocks noGrp="1"/>
          </p:cNvSpPr>
          <p:nvPr>
            <p:ph type="body" sz="quarter" idx="14" hasCustomPrompt="1"/>
          </p:nvPr>
        </p:nvSpPr>
        <p:spPr>
          <a:xfrm>
            <a:off x="695325" y="3714068"/>
            <a:ext cx="6102423" cy="252000"/>
          </a:xfrm>
        </p:spPr>
        <p:txBody>
          <a:bodyPr lIns="0"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text</a:t>
            </a:r>
          </a:p>
        </p:txBody>
      </p:sp>
      <p:sp>
        <p:nvSpPr>
          <p:cNvPr id="13" name="Text Placeholder 10">
            <a:extLst>
              <a:ext uri="{FF2B5EF4-FFF2-40B4-BE49-F238E27FC236}">
                <a16:creationId xmlns:a16="http://schemas.microsoft.com/office/drawing/2014/main" id="{74727A6E-402B-419B-893C-3F48B6A3CF91}"/>
              </a:ext>
            </a:extLst>
          </p:cNvPr>
          <p:cNvSpPr>
            <a:spLocks noGrp="1"/>
          </p:cNvSpPr>
          <p:nvPr>
            <p:ph type="body" sz="quarter" idx="15" hasCustomPrompt="1"/>
          </p:nvPr>
        </p:nvSpPr>
        <p:spPr>
          <a:xfrm>
            <a:off x="1397073" y="4001147"/>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name</a:t>
            </a:r>
          </a:p>
        </p:txBody>
      </p:sp>
      <p:sp>
        <p:nvSpPr>
          <p:cNvPr id="14" name="Text Placeholder 10">
            <a:extLst>
              <a:ext uri="{FF2B5EF4-FFF2-40B4-BE49-F238E27FC236}">
                <a16:creationId xmlns:a16="http://schemas.microsoft.com/office/drawing/2014/main" id="{62835ADB-EEF2-45AF-B258-94A7FB86344F}"/>
              </a:ext>
            </a:extLst>
          </p:cNvPr>
          <p:cNvSpPr>
            <a:spLocks noGrp="1"/>
          </p:cNvSpPr>
          <p:nvPr>
            <p:ph type="body" sz="quarter" idx="16" hasCustomPrompt="1"/>
          </p:nvPr>
        </p:nvSpPr>
        <p:spPr>
          <a:xfrm>
            <a:off x="1397073" y="428822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phone</a:t>
            </a:r>
          </a:p>
        </p:txBody>
      </p:sp>
      <p:sp>
        <p:nvSpPr>
          <p:cNvPr id="15" name="Text Placeholder 10">
            <a:extLst>
              <a:ext uri="{FF2B5EF4-FFF2-40B4-BE49-F238E27FC236}">
                <a16:creationId xmlns:a16="http://schemas.microsoft.com/office/drawing/2014/main" id="{0701FCCB-E585-4202-BA47-9F2063D11576}"/>
              </a:ext>
            </a:extLst>
          </p:cNvPr>
          <p:cNvSpPr>
            <a:spLocks noGrp="1"/>
          </p:cNvSpPr>
          <p:nvPr>
            <p:ph type="body" sz="quarter" idx="17" hasCustomPrompt="1"/>
          </p:nvPr>
        </p:nvSpPr>
        <p:spPr>
          <a:xfrm>
            <a:off x="1397073" y="457530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E-Mail</a:t>
            </a:r>
          </a:p>
        </p:txBody>
      </p:sp>
      <p:sp>
        <p:nvSpPr>
          <p:cNvPr id="16" name="TextBox 15">
            <a:extLst>
              <a:ext uri="{FF2B5EF4-FFF2-40B4-BE49-F238E27FC236}">
                <a16:creationId xmlns:a16="http://schemas.microsoft.com/office/drawing/2014/main" id="{3673A055-FEE6-42EC-B6C5-78B076771EEF}"/>
              </a:ext>
            </a:extLst>
          </p:cNvPr>
          <p:cNvSpPr txBox="1"/>
          <p:nvPr userDrawn="1"/>
        </p:nvSpPr>
        <p:spPr>
          <a:xfrm>
            <a:off x="695325" y="3973259"/>
            <a:ext cx="570028" cy="307777"/>
          </a:xfrm>
          <a:prstGeom prst="rect">
            <a:avLst/>
          </a:prstGeom>
          <a:noFill/>
        </p:spPr>
        <p:txBody>
          <a:bodyPr wrap="none" lIns="0" rtlCol="0" anchor="ctr" anchorCtr="0">
            <a:spAutoFit/>
          </a:bodyPr>
          <a:lstStyle/>
          <a:p>
            <a:r>
              <a:rPr lang="en-US" sz="1400" dirty="0"/>
              <a:t>Name</a:t>
            </a:r>
          </a:p>
        </p:txBody>
      </p:sp>
      <p:sp>
        <p:nvSpPr>
          <p:cNvPr id="17" name="TextBox 16">
            <a:extLst>
              <a:ext uri="{FF2B5EF4-FFF2-40B4-BE49-F238E27FC236}">
                <a16:creationId xmlns:a16="http://schemas.microsoft.com/office/drawing/2014/main" id="{5FAE75EA-F6CB-4A5F-BCC7-AFCD70AABFBA}"/>
              </a:ext>
            </a:extLst>
          </p:cNvPr>
          <p:cNvSpPr txBox="1"/>
          <p:nvPr userDrawn="1"/>
        </p:nvSpPr>
        <p:spPr>
          <a:xfrm>
            <a:off x="695325" y="4260339"/>
            <a:ext cx="610103" cy="307777"/>
          </a:xfrm>
          <a:prstGeom prst="rect">
            <a:avLst/>
          </a:prstGeom>
          <a:noFill/>
        </p:spPr>
        <p:txBody>
          <a:bodyPr wrap="none" lIns="0" rtlCol="0" anchor="ctr" anchorCtr="0">
            <a:spAutoFit/>
          </a:bodyPr>
          <a:lstStyle/>
          <a:p>
            <a:r>
              <a:rPr lang="en-US" sz="1400" dirty="0"/>
              <a:t>Phone</a:t>
            </a:r>
          </a:p>
        </p:txBody>
      </p:sp>
      <p:sp>
        <p:nvSpPr>
          <p:cNvPr id="18" name="TextBox 17">
            <a:extLst>
              <a:ext uri="{FF2B5EF4-FFF2-40B4-BE49-F238E27FC236}">
                <a16:creationId xmlns:a16="http://schemas.microsoft.com/office/drawing/2014/main" id="{A6311644-6222-4E23-933B-AA44FE6217D9}"/>
              </a:ext>
            </a:extLst>
          </p:cNvPr>
          <p:cNvSpPr txBox="1"/>
          <p:nvPr userDrawn="1"/>
        </p:nvSpPr>
        <p:spPr>
          <a:xfrm>
            <a:off x="695325" y="4547418"/>
            <a:ext cx="600485" cy="307777"/>
          </a:xfrm>
          <a:prstGeom prst="rect">
            <a:avLst/>
          </a:prstGeom>
          <a:noFill/>
        </p:spPr>
        <p:txBody>
          <a:bodyPr wrap="none" lIns="0" rtlCol="0" anchor="ctr" anchorCtr="0">
            <a:spAutoFit/>
          </a:bodyPr>
          <a:lstStyle/>
          <a:p>
            <a:r>
              <a:rPr lang="en-US" sz="1400" dirty="0"/>
              <a:t>E-mail</a:t>
            </a:r>
          </a:p>
        </p:txBody>
      </p:sp>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p:txBody>
          <a:bodyPr/>
          <a:lstStyle/>
          <a:p>
            <a:fld id="{E553572E-B007-4CA1-A953-CA340F90AD43}" type="datetime3">
              <a:rPr lang="en-US" smtClean="0"/>
              <a:t>27 December 2022</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p>
            <a:r>
              <a:rPr lang="en-US"/>
              <a:t>Patient Care for Suspected Intra-aortic Balloon Perforation</a:t>
            </a:r>
            <a:endParaRPr lang="en-US" dirty="0"/>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5165884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 Content - Heading and bullet text on white 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9D44F6-0B03-47DC-850F-E97E645294FF}"/>
              </a:ext>
            </a:extLst>
          </p:cNvPr>
          <p:cNvSpPr>
            <a:spLocks noGrp="1"/>
          </p:cNvSpPr>
          <p:nvPr>
            <p:ph sz="quarter" idx="18"/>
          </p:nvPr>
        </p:nvSpPr>
        <p:spPr>
          <a:xfrm>
            <a:off x="696000" y="1773238"/>
            <a:ext cx="8640000" cy="424815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accent6">
                    <a:lumMod val="50000"/>
                  </a:schemeClr>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9" name="Date Placeholder 3">
            <a:extLst>
              <a:ext uri="{FF2B5EF4-FFF2-40B4-BE49-F238E27FC236}">
                <a16:creationId xmlns:a16="http://schemas.microsoft.com/office/drawing/2014/main" id="{969F59B0-7E03-4DB3-B087-56FD2A4646CE}"/>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6CDDF03C-BF31-42D9-94B6-E546AA8670B6}" type="datetime1">
              <a:rPr lang="en-US" smtClean="0"/>
              <a:t>12/27/2022</a:t>
            </a:fld>
            <a:endParaRPr lang="en-US"/>
          </a:p>
        </p:txBody>
      </p:sp>
      <p:sp>
        <p:nvSpPr>
          <p:cNvPr id="10" name="Footer Placeholder 4">
            <a:extLst>
              <a:ext uri="{FF2B5EF4-FFF2-40B4-BE49-F238E27FC236}">
                <a16:creationId xmlns:a16="http://schemas.microsoft.com/office/drawing/2014/main" id="{67B22E79-D871-4A7A-8957-EF5F6ED18EE3}"/>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11" name="Slide Number Placeholder 5">
            <a:extLst>
              <a:ext uri="{FF2B5EF4-FFF2-40B4-BE49-F238E27FC236}">
                <a16:creationId xmlns:a16="http://schemas.microsoft.com/office/drawing/2014/main" id="{25FE3B86-DCAA-47CE-ADBE-833B38B6E02F}"/>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custDataLst>
      <p:tags r:id="rId1"/>
    </p:custDataLst>
    <p:extLst>
      <p:ext uri="{BB962C8B-B14F-4D97-AF65-F5344CB8AC3E}">
        <p14:creationId xmlns:p14="http://schemas.microsoft.com/office/powerpoint/2010/main" val="26538792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4.2 - End logo on graphic">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p:txBody>
          <a:bodyPr/>
          <a:lstStyle>
            <a:lvl1pPr>
              <a:defRPr>
                <a:solidFill>
                  <a:schemeClr val="tx1">
                    <a:alpha val="0"/>
                  </a:schemeClr>
                </a:solidFill>
              </a:defRPr>
            </a:lvl1pPr>
          </a:lstStyle>
          <a:p>
            <a:fld id="{E30235FB-97A8-411B-B308-F9ABC580FC4B}" type="datetime3">
              <a:rPr lang="en-US" smtClean="0"/>
              <a:t>27 December 2022</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lvl1pPr>
              <a:defRPr>
                <a:solidFill>
                  <a:schemeClr val="tx1">
                    <a:alpha val="0"/>
                  </a:schemeClr>
                </a:solidFill>
              </a:defRPr>
            </a:lvl1pPr>
          </a:lstStyle>
          <a:p>
            <a:r>
              <a:rPr lang="en-US"/>
              <a:t>Patient Care for Suspected Intra-aortic Balloon Perforation</a:t>
            </a:r>
            <a:endParaRPr lang="en-US" dirty="0"/>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lvl1pPr>
              <a:defRPr>
                <a:solidFill>
                  <a:schemeClr val="tx1">
                    <a:alpha val="0"/>
                  </a:schemeClr>
                </a:solidFill>
              </a:defRPr>
            </a:lvl1pPr>
          </a:lstStyle>
          <a:p>
            <a:r>
              <a:rPr lang="en-US" dirty="0"/>
              <a:t>Page </a:t>
            </a:r>
            <a:fld id="{C2FE92B8-3297-49BF-866E-FDAA607BBC0B}" type="slidenum">
              <a:rPr lang="en-US" smtClean="0"/>
              <a:pPr/>
              <a:t>‹#›</a:t>
            </a:fld>
            <a:endParaRPr lang="en-US" dirty="0"/>
          </a:p>
        </p:txBody>
      </p:sp>
      <p:pic>
        <p:nvPicPr>
          <p:cNvPr id="4" name="Picture 3" descr="A picture containing background pattern&#10;&#10;Description automatically generated">
            <a:extLst>
              <a:ext uri="{FF2B5EF4-FFF2-40B4-BE49-F238E27FC236}">
                <a16:creationId xmlns:a16="http://schemas.microsoft.com/office/drawing/2014/main" id="{F8ED0573-BB28-48D5-B972-E6FBCD82B8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83781"/>
            <a:stretch/>
          </p:blipFill>
          <p:spPr>
            <a:xfrm>
              <a:off x="5713848" y="2604738"/>
              <a:ext cx="670155" cy="612120"/>
            </a:xfrm>
            <a:prstGeom prst="rect">
              <a:avLst/>
            </a:prstGeom>
          </p:spPr>
        </p:pic>
      </p:grpSp>
    </p:spTree>
    <p:extLst>
      <p:ext uri="{BB962C8B-B14F-4D97-AF65-F5344CB8AC3E}">
        <p14:creationId xmlns:p14="http://schemas.microsoft.com/office/powerpoint/2010/main" val="40488003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3 - End logo on blue">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p:txBody>
          <a:bodyPr/>
          <a:lstStyle>
            <a:lvl1pPr>
              <a:defRPr>
                <a:solidFill>
                  <a:schemeClr val="tx1">
                    <a:alpha val="0"/>
                  </a:schemeClr>
                </a:solidFill>
              </a:defRPr>
            </a:lvl1pPr>
          </a:lstStyle>
          <a:p>
            <a:fld id="{87AC05EB-67A4-427D-A44D-670AE3B8592D}" type="datetime3">
              <a:rPr lang="en-US" smtClean="0"/>
              <a:t>27 December 2022</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lvl1pPr>
              <a:defRPr>
                <a:solidFill>
                  <a:schemeClr val="tx1">
                    <a:alpha val="0"/>
                  </a:schemeClr>
                </a:solidFill>
              </a:defRPr>
            </a:lvl1pPr>
          </a:lstStyle>
          <a:p>
            <a:r>
              <a:rPr lang="en-US"/>
              <a:t>Patient Care for Suspected Intra-aortic Balloon Perforation</a:t>
            </a:r>
            <a:endParaRPr lang="en-US" dirty="0"/>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lvl1pPr>
              <a:defRPr>
                <a:solidFill>
                  <a:schemeClr val="tx1">
                    <a:alpha val="0"/>
                  </a:schemeClr>
                </a:solidFill>
              </a:defRPr>
            </a:lvl1pPr>
          </a:lstStyle>
          <a:p>
            <a:r>
              <a:rPr lang="en-US" dirty="0"/>
              <a:t>Page </a:t>
            </a:r>
            <a:fld id="{C2FE92B8-3297-49BF-866E-FDAA607BBC0B}" type="slidenum">
              <a:rPr lang="en-US" smtClean="0"/>
              <a:pPr/>
              <a:t>‹#›</a:t>
            </a:fld>
            <a:endParaRPr lang="en-US" dirty="0"/>
          </a:p>
        </p:txBody>
      </p:sp>
      <p:sp>
        <p:nvSpPr>
          <p:cNvPr id="6" name="Rectangle 5">
            <a:extLst>
              <a:ext uri="{FF2B5EF4-FFF2-40B4-BE49-F238E27FC236}">
                <a16:creationId xmlns:a16="http://schemas.microsoft.com/office/drawing/2014/main" id="{7E817851-0F05-4A24-B522-B3546C11BA73}"/>
              </a:ext>
            </a:extLst>
          </p:cNvPr>
          <p:cNvSpPr>
            <a:spLocks/>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sv-SE" sz="1600" dirty="0" err="1"/>
          </a:p>
        </p:txBody>
      </p:sp>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83781"/>
            <a:stretch/>
          </p:blipFill>
          <p:spPr>
            <a:xfrm>
              <a:off x="5713848" y="2604738"/>
              <a:ext cx="670155" cy="612120"/>
            </a:xfrm>
            <a:prstGeom prst="rect">
              <a:avLst/>
            </a:prstGeom>
          </p:spPr>
        </p:pic>
      </p:grpSp>
    </p:spTree>
    <p:extLst>
      <p:ext uri="{BB962C8B-B14F-4D97-AF65-F5344CB8AC3E}">
        <p14:creationId xmlns:p14="http://schemas.microsoft.com/office/powerpoint/2010/main" val="9621637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1 - Start Blue graphic">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p:txBody>
          <a:bodyPr/>
          <a:lstStyle>
            <a:lvl1pPr>
              <a:defRPr>
                <a:solidFill>
                  <a:schemeClr val="tx1">
                    <a:alpha val="0"/>
                  </a:schemeClr>
                </a:solidFill>
              </a:defRPr>
            </a:lvl1pPr>
          </a:lstStyle>
          <a:p>
            <a:fld id="{25AE93A3-EA72-4246-AB05-047A784713EC}" type="datetime3">
              <a:rPr lang="en-US" smtClean="0"/>
              <a:t>27 December 2022</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a:t>CONFIDENTIAL. For Internal Use Only.</a:t>
            </a:r>
            <a:endParaRPr lang="en-US" dirty="0"/>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pic>
        <p:nvPicPr>
          <p:cNvPr id="9" name="Picture 8" descr="A picture containing chart&#10;&#10;Description automatically generated">
            <a:extLst>
              <a:ext uri="{FF2B5EF4-FFF2-40B4-BE49-F238E27FC236}">
                <a16:creationId xmlns:a16="http://schemas.microsoft.com/office/drawing/2014/main" id="{94CCA856-6CEE-4A59-8F1B-F51CCE262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039D8B-108B-488D-A0EE-320936379B64}"/>
              </a:ext>
            </a:extLst>
          </p:cNvPr>
          <p:cNvSpPr>
            <a:spLocks noGrp="1"/>
          </p:cNvSpPr>
          <p:nvPr>
            <p:ph type="ctrTitle" hasCustomPrompt="1"/>
          </p:nvPr>
        </p:nvSpPr>
        <p:spPr>
          <a:xfrm>
            <a:off x="696000" y="403200"/>
            <a:ext cx="6480000" cy="2660400"/>
          </a:xfrm>
        </p:spPr>
        <p:txBody>
          <a:bodyPr wrap="square" anchor="b">
            <a:noAutofit/>
          </a:bodyPr>
          <a:lstStyle>
            <a:lvl1pPr algn="l">
              <a:defRPr sz="4000">
                <a:solidFill>
                  <a:schemeClr val="bg1"/>
                </a:solidFill>
              </a:defRPr>
            </a:lvl1pPr>
          </a:lstStyle>
          <a:p>
            <a:r>
              <a:rPr lang="en-US" sz="4000" dirty="0"/>
              <a:t>Heading on maximum three lines</a:t>
            </a: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96000" y="3571200"/>
            <a:ext cx="6480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95325" y="3934800"/>
            <a:ext cx="6480175"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Tree>
    <p:extLst>
      <p:ext uri="{BB962C8B-B14F-4D97-AF65-F5344CB8AC3E}">
        <p14:creationId xmlns:p14="http://schemas.microsoft.com/office/powerpoint/2010/main" val="14738403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2 Start - Blue bg with pictur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p:txBody>
          <a:bodyPr/>
          <a:lstStyle>
            <a:lvl1pPr>
              <a:defRPr>
                <a:solidFill>
                  <a:schemeClr val="tx1">
                    <a:alpha val="0"/>
                  </a:schemeClr>
                </a:solidFill>
              </a:defRPr>
            </a:lvl1pPr>
          </a:lstStyle>
          <a:p>
            <a:fld id="{A7B4B8C3-1C45-4866-8520-C1FC9F29815A}" type="datetime3">
              <a:rPr lang="en-US" smtClean="0"/>
              <a:t>27 December 2022</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a:t>CONFIDENTIAL. For Internal Use Only.</a:t>
            </a:r>
            <a:endParaRPr lang="en-US" dirty="0"/>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sp>
        <p:nvSpPr>
          <p:cNvPr id="12" name="Rectangle 11">
            <a:extLst>
              <a:ext uri="{FF2B5EF4-FFF2-40B4-BE49-F238E27FC236}">
                <a16:creationId xmlns:a16="http://schemas.microsoft.com/office/drawing/2014/main" id="{D52F0A5F-8E9E-4EEE-8D9A-AC96E5B41395}"/>
              </a:ext>
            </a:extLst>
          </p:cNvPr>
          <p:cNvSpPr>
            <a:spLocks/>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pic>
        <p:nvPicPr>
          <p:cNvPr id="7" name="Graphic 6">
            <a:extLst>
              <a:ext uri="{FF2B5EF4-FFF2-40B4-BE49-F238E27FC236}">
                <a16:creationId xmlns:a16="http://schemas.microsoft.com/office/drawing/2014/main" id="{9F16BB6D-5681-456C-BC11-9AC5ACA8165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260400" y="5943600"/>
            <a:ext cx="2235600" cy="331200"/>
          </a:xfrm>
          <a:prstGeom prst="rect">
            <a:avLst/>
          </a:prstGeom>
        </p:spPr>
      </p:pic>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bg1"/>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endParaRPr lang="en-US" dirty="0"/>
          </a:p>
        </p:txBody>
      </p:sp>
      <p:sp>
        <p:nvSpPr>
          <p:cNvPr id="16" name="Picture Placeholder 15">
            <a:extLst>
              <a:ext uri="{FF2B5EF4-FFF2-40B4-BE49-F238E27FC236}">
                <a16:creationId xmlns:a16="http://schemas.microsoft.com/office/drawing/2014/main" id="{A37682AD-C06A-470B-8A6E-10E5CE94D41B}"/>
              </a:ext>
            </a:extLst>
          </p:cNvPr>
          <p:cNvSpPr>
            <a:spLocks noGrp="1"/>
          </p:cNvSpPr>
          <p:nvPr>
            <p:ph type="pic" sz="quarter" idx="15"/>
          </p:nvPr>
        </p:nvSpPr>
        <p:spPr>
          <a:xfrm>
            <a:off x="0" y="0"/>
            <a:ext cx="5871765" cy="6858000"/>
          </a:xfrm>
          <a:custGeom>
            <a:avLst/>
            <a:gdLst>
              <a:gd name="connsiteX0" fmla="*/ 0 w 5871765"/>
              <a:gd name="connsiteY0" fmla="*/ 0 h 6858000"/>
              <a:gd name="connsiteX1" fmla="*/ 5871765 w 5871765"/>
              <a:gd name="connsiteY1" fmla="*/ 0 h 6858000"/>
              <a:gd name="connsiteX2" fmla="*/ 5871765 w 5871765"/>
              <a:gd name="connsiteY2" fmla="*/ 689205 h 6858000"/>
              <a:gd name="connsiteX3" fmla="*/ 5871765 w 5871765"/>
              <a:gd name="connsiteY3" fmla="*/ 696685 h 6858000"/>
              <a:gd name="connsiteX4" fmla="*/ 5868433 w 5871765"/>
              <a:gd name="connsiteY4" fmla="*/ 2034640 h 6858000"/>
              <a:gd name="connsiteX5" fmla="*/ 5863022 w 5871765"/>
              <a:gd name="connsiteY5" fmla="*/ 2695096 h 6858000"/>
              <a:gd name="connsiteX6" fmla="*/ 3558513 w 5871765"/>
              <a:gd name="connsiteY6" fmla="*/ 6784859 h 6858000"/>
              <a:gd name="connsiteX7" fmla="*/ 3431188 w 5871765"/>
              <a:gd name="connsiteY7" fmla="*/ 6858000 h 6858000"/>
              <a:gd name="connsiteX8" fmla="*/ 0 w 587176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1765" h="6858000">
                <a:moveTo>
                  <a:pt x="0" y="0"/>
                </a:moveTo>
                <a:lnTo>
                  <a:pt x="5871765" y="0"/>
                </a:lnTo>
                <a:lnTo>
                  <a:pt x="5871765" y="689205"/>
                </a:lnTo>
                <a:cubicBezTo>
                  <a:pt x="5871765" y="691697"/>
                  <a:pt x="5871765" y="694188"/>
                  <a:pt x="5871765" y="696685"/>
                </a:cubicBezTo>
                <a:lnTo>
                  <a:pt x="5868433" y="2034640"/>
                </a:lnTo>
                <a:lnTo>
                  <a:pt x="5863022" y="2695096"/>
                </a:lnTo>
                <a:cubicBezTo>
                  <a:pt x="5863022" y="4428521"/>
                  <a:pt x="4939986" y="5946249"/>
                  <a:pt x="3558513" y="6784859"/>
                </a:cubicBezTo>
                <a:lnTo>
                  <a:pt x="3431188" y="6858000"/>
                </a:lnTo>
                <a:lnTo>
                  <a:pt x="0" y="6858000"/>
                </a:lnTo>
                <a:close/>
              </a:path>
            </a:pathLst>
          </a:custGeom>
          <a:solidFill>
            <a:schemeClr val="accent2"/>
          </a:solid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38812419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3 Start - White bg with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401C8C-A456-4261-8F93-853B0BD72734}"/>
              </a:ext>
            </a:extLst>
          </p:cNvPr>
          <p:cNvSpPr>
            <a:spLocks noGrp="1"/>
          </p:cNvSpPr>
          <p:nvPr>
            <p:ph type="dt" sz="half" idx="10"/>
          </p:nvPr>
        </p:nvSpPr>
        <p:spPr/>
        <p:txBody>
          <a:bodyPr/>
          <a:lstStyle>
            <a:lvl1pPr>
              <a:defRPr>
                <a:solidFill>
                  <a:schemeClr val="tx1">
                    <a:alpha val="0"/>
                  </a:schemeClr>
                </a:solidFill>
              </a:defRPr>
            </a:lvl1pPr>
          </a:lstStyle>
          <a:p>
            <a:fld id="{C679E66A-A156-4240-AD5B-C4E570AB3774}" type="datetime3">
              <a:rPr lang="en-US" smtClean="0"/>
              <a:t>27 December 2022</a:t>
            </a:fld>
            <a:endParaRPr lang="en-US" dirty="0"/>
          </a:p>
        </p:txBody>
      </p:sp>
      <p:sp>
        <p:nvSpPr>
          <p:cNvPr id="5" name="Footer Placeholder 4">
            <a:extLst>
              <a:ext uri="{FF2B5EF4-FFF2-40B4-BE49-F238E27FC236}">
                <a16:creationId xmlns:a16="http://schemas.microsoft.com/office/drawing/2014/main" id="{56B4AC11-F6C7-41FD-8DB6-8205E287EB98}"/>
              </a:ext>
            </a:extLst>
          </p:cNvPr>
          <p:cNvSpPr>
            <a:spLocks noGrp="1"/>
          </p:cNvSpPr>
          <p:nvPr>
            <p:ph type="ftr" sz="quarter" idx="11"/>
          </p:nvPr>
        </p:nvSpPr>
        <p:spPr/>
        <p:txBody>
          <a:bodyPr/>
          <a:lstStyle>
            <a:lvl1pPr>
              <a:defRPr>
                <a:solidFill>
                  <a:schemeClr val="tx1">
                    <a:alpha val="0"/>
                  </a:schemeClr>
                </a:solidFill>
              </a:defRPr>
            </a:lvl1pPr>
          </a:lstStyle>
          <a:p>
            <a:r>
              <a:rPr lang="en-US"/>
              <a:t>CONFIDENTIAL. For Internal Use Only.</a:t>
            </a:r>
            <a:endParaRPr lang="en-US" dirty="0"/>
          </a:p>
        </p:txBody>
      </p:sp>
      <p:sp>
        <p:nvSpPr>
          <p:cNvPr id="6" name="Slide Number Placeholder 5">
            <a:extLst>
              <a:ext uri="{FF2B5EF4-FFF2-40B4-BE49-F238E27FC236}">
                <a16:creationId xmlns:a16="http://schemas.microsoft.com/office/drawing/2014/main" id="{04C4F16F-87BC-44C0-9939-A638785C353B}"/>
              </a:ext>
            </a:extLst>
          </p:cNvPr>
          <p:cNvSpPr>
            <a:spLocks noGrp="1"/>
          </p:cNvSpPr>
          <p:nvPr>
            <p:ph type="sldNum" sz="quarter" idx="12"/>
          </p:nvPr>
        </p:nvSpPr>
        <p:spPr/>
        <p:txBody>
          <a:bodyPr/>
          <a:lstStyle>
            <a:lvl1pPr>
              <a:defRPr>
                <a:solidFill>
                  <a:schemeClr val="tx1">
                    <a:alpha val="0"/>
                  </a:schemeClr>
                </a:solidFill>
              </a:defRPr>
            </a:lvl1pPr>
          </a:lstStyle>
          <a:p>
            <a:fld id="{C2FE92B8-3297-49BF-866E-FDAA607BBC0B}" type="slidenum">
              <a:rPr lang="en-US" smtClean="0"/>
              <a:pPr/>
              <a:t>‹#›</a:t>
            </a:fld>
            <a:endParaRPr lang="en-US" dirty="0"/>
          </a:p>
        </p:txBody>
      </p:sp>
      <p:sp>
        <p:nvSpPr>
          <p:cNvPr id="14" name="Rectangle 13">
            <a:extLst>
              <a:ext uri="{FF2B5EF4-FFF2-40B4-BE49-F238E27FC236}">
                <a16:creationId xmlns:a16="http://schemas.microsoft.com/office/drawing/2014/main" id="{8D727EF7-D044-4C87-8FDE-8D738300984B}"/>
              </a:ext>
            </a:extLst>
          </p:cNvPr>
          <p:cNvSpPr>
            <a:spLocks/>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858067-B0BC-4C02-B878-122959920EFD}"/>
              </a:ext>
            </a:extLst>
          </p:cNvPr>
          <p:cNvSpPr>
            <a:spLocks noGrp="1"/>
          </p:cNvSpPr>
          <p:nvPr>
            <p:ph type="subTitle" idx="1" hasCustomPrompt="1"/>
          </p:nvPr>
        </p:nvSpPr>
        <p:spPr>
          <a:xfrm>
            <a:off x="6602400" y="3575136"/>
            <a:ext cx="4896000" cy="360000"/>
          </a:xfrm>
        </p:spPr>
        <p:txBody>
          <a:bodyPr wrap="none" anchor="b" anchorCtr="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on maximum one line</a:t>
            </a:r>
          </a:p>
        </p:txBody>
      </p:sp>
      <p:sp>
        <p:nvSpPr>
          <p:cNvPr id="10" name="Text Placeholder 9">
            <a:extLst>
              <a:ext uri="{FF2B5EF4-FFF2-40B4-BE49-F238E27FC236}">
                <a16:creationId xmlns:a16="http://schemas.microsoft.com/office/drawing/2014/main" id="{5014ACE7-49BA-4376-B144-36FF3D3CCFBD}"/>
              </a:ext>
            </a:extLst>
          </p:cNvPr>
          <p:cNvSpPr>
            <a:spLocks noGrp="1"/>
          </p:cNvSpPr>
          <p:nvPr>
            <p:ph type="body" sz="quarter" idx="13" hasCustomPrompt="1"/>
          </p:nvPr>
        </p:nvSpPr>
        <p:spPr>
          <a:xfrm>
            <a:off x="6602400" y="3934800"/>
            <a:ext cx="4896000" cy="230400"/>
          </a:xfrm>
        </p:spPr>
        <p:txBody>
          <a:bodyPr anchor="ctr" anchorCtr="0">
            <a:normAutofit/>
          </a:bodyPr>
          <a:lstStyle>
            <a:lvl1pPr marL="0" indent="0">
              <a:buFontTx/>
              <a:buNone/>
              <a:defRPr sz="1200">
                <a:solidFill>
                  <a:schemeClr val="tx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Name and date</a:t>
            </a:r>
          </a:p>
        </p:txBody>
      </p:sp>
      <p:sp>
        <p:nvSpPr>
          <p:cNvPr id="11" name="Text Placeholder 10">
            <a:extLst>
              <a:ext uri="{FF2B5EF4-FFF2-40B4-BE49-F238E27FC236}">
                <a16:creationId xmlns:a16="http://schemas.microsoft.com/office/drawing/2014/main" id="{4B6ECD5C-20DB-4B4B-BE32-A3A946DB847B}"/>
              </a:ext>
            </a:extLst>
          </p:cNvPr>
          <p:cNvSpPr>
            <a:spLocks noGrp="1"/>
          </p:cNvSpPr>
          <p:nvPr>
            <p:ph type="body" sz="quarter" idx="14" hasCustomPrompt="1"/>
          </p:nvPr>
        </p:nvSpPr>
        <p:spPr>
          <a:xfrm>
            <a:off x="6602400" y="403200"/>
            <a:ext cx="4896000" cy="2660400"/>
          </a:xfrm>
        </p:spPr>
        <p:txBody>
          <a:bodyPr anchor="b" anchorCtr="0"/>
          <a:lstStyle>
            <a:lvl1pPr marL="0" indent="0">
              <a:lnSpc>
                <a:spcPct val="90000"/>
              </a:lnSpc>
              <a:spcBef>
                <a:spcPts val="0"/>
              </a:spcBef>
              <a:buFontTx/>
              <a:buNone/>
              <a:defRPr sz="3200" b="1">
                <a:solidFill>
                  <a:schemeClr val="tx2"/>
                </a:solidFill>
                <a:latin typeface="+mj-lt"/>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Heading on maximum three lines</a:t>
            </a:r>
            <a:endParaRPr lang="en-US" dirty="0"/>
          </a:p>
        </p:txBody>
      </p:sp>
      <p:pic>
        <p:nvPicPr>
          <p:cNvPr id="13" name="Graphic 12">
            <a:extLst>
              <a:ext uri="{FF2B5EF4-FFF2-40B4-BE49-F238E27FC236}">
                <a16:creationId xmlns:a16="http://schemas.microsoft.com/office/drawing/2014/main" id="{E27CA6F6-5421-4C17-A69F-75CE7EDA66E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260400" y="5943600"/>
            <a:ext cx="2235600" cy="331200"/>
          </a:xfrm>
          <a:prstGeom prst="rect">
            <a:avLst/>
          </a:prstGeom>
        </p:spPr>
      </p:pic>
      <p:sp>
        <p:nvSpPr>
          <p:cNvPr id="15" name="Picture Placeholder 14">
            <a:extLst>
              <a:ext uri="{FF2B5EF4-FFF2-40B4-BE49-F238E27FC236}">
                <a16:creationId xmlns:a16="http://schemas.microsoft.com/office/drawing/2014/main" id="{5B5E551C-01A5-43C5-B77B-6CCA9F2C3540}"/>
              </a:ext>
            </a:extLst>
          </p:cNvPr>
          <p:cNvSpPr>
            <a:spLocks noGrp="1"/>
          </p:cNvSpPr>
          <p:nvPr>
            <p:ph type="pic" sz="quarter" idx="15"/>
          </p:nvPr>
        </p:nvSpPr>
        <p:spPr>
          <a:xfrm>
            <a:off x="0" y="0"/>
            <a:ext cx="8405813" cy="6858000"/>
          </a:xfrm>
          <a:custGeom>
            <a:avLst/>
            <a:gdLst>
              <a:gd name="connsiteX0" fmla="*/ 0 w 8405813"/>
              <a:gd name="connsiteY0" fmla="*/ 0 h 6858000"/>
              <a:gd name="connsiteX1" fmla="*/ 6760502 w 8405813"/>
              <a:gd name="connsiteY1" fmla="*/ 0 h 6858000"/>
              <a:gd name="connsiteX2" fmla="*/ 6760502 w 8405813"/>
              <a:gd name="connsiteY2" fmla="*/ 1 h 6858000"/>
              <a:gd name="connsiteX3" fmla="*/ 6759457 w 8405813"/>
              <a:gd name="connsiteY3" fmla="*/ 1 h 6858000"/>
              <a:gd name="connsiteX4" fmla="*/ 6742996 w 8405813"/>
              <a:gd name="connsiteY4" fmla="*/ 20330 h 6858000"/>
              <a:gd name="connsiteX5" fmla="*/ 6427502 w 8405813"/>
              <a:gd name="connsiteY5" fmla="*/ 495961 h 6858000"/>
              <a:gd name="connsiteX6" fmla="*/ 8077080 w 8405813"/>
              <a:gd name="connsiteY6" fmla="*/ 6653438 h 6858000"/>
              <a:gd name="connsiteX7" fmla="*/ 8405813 w 8405813"/>
              <a:gd name="connsiteY7" fmla="*/ 6847023 h 6858000"/>
              <a:gd name="connsiteX8" fmla="*/ 8405813 w 8405813"/>
              <a:gd name="connsiteY8" fmla="*/ 6858000 h 6858000"/>
              <a:gd name="connsiteX9" fmla="*/ 0 w 840581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5813" h="6858000">
                <a:moveTo>
                  <a:pt x="0" y="0"/>
                </a:moveTo>
                <a:lnTo>
                  <a:pt x="6760502" y="0"/>
                </a:lnTo>
                <a:lnTo>
                  <a:pt x="6760502" y="1"/>
                </a:lnTo>
                <a:lnTo>
                  <a:pt x="6759457" y="1"/>
                </a:lnTo>
                <a:lnTo>
                  <a:pt x="6742996" y="20330"/>
                </a:lnTo>
                <a:cubicBezTo>
                  <a:pt x="6628234" y="171582"/>
                  <a:pt x="6522803" y="330397"/>
                  <a:pt x="6427502" y="495961"/>
                </a:cubicBezTo>
                <a:cubicBezTo>
                  <a:pt x="5184060" y="2651811"/>
                  <a:pt x="5922987" y="5408696"/>
                  <a:pt x="8077080" y="6653438"/>
                </a:cubicBezTo>
                <a:lnTo>
                  <a:pt x="8405813" y="6847023"/>
                </a:lnTo>
                <a:lnTo>
                  <a:pt x="8405813" y="6858000"/>
                </a:lnTo>
                <a:lnTo>
                  <a:pt x="0" y="6858000"/>
                </a:lnTo>
                <a:close/>
              </a:path>
            </a:pathLst>
          </a:custGeom>
          <a:blipFill>
            <a:blip r:embed="rId4"/>
            <a:stretch>
              <a:fillRect/>
            </a:stretch>
          </a:blipFill>
        </p:spPr>
        <p:txBody>
          <a:bodyPr wrap="square" tIns="468000" anchor="ctr" anchorCtr="0">
            <a:noAutofit/>
          </a:bodyPr>
          <a:lstStyle>
            <a:lvl1pPr marL="0" indent="0" algn="ctr">
              <a:buFontTx/>
              <a:buNone/>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12454912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2.1 - Section divider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616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p:nvPr>
        </p:nvSpPr>
        <p:spPr>
          <a:xfrm>
            <a:off x="695325" y="403200"/>
            <a:ext cx="10800000" cy="2664000"/>
          </a:xfrm>
        </p:spPr>
        <p:txBody>
          <a:bodyPr anchor="b"/>
          <a:lstStyle>
            <a:lvl1pPr>
              <a:defRPr sz="4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17AF8A-09AB-4AB2-A690-C99DEBFC55BE}"/>
              </a:ext>
            </a:extLst>
          </p:cNvPr>
          <p:cNvSpPr>
            <a:spLocks noGrp="1"/>
          </p:cNvSpPr>
          <p:nvPr>
            <p:ph type="body" idx="1"/>
          </p:nvPr>
        </p:nvSpPr>
        <p:spPr>
          <a:xfrm>
            <a:off x="695325" y="3073228"/>
            <a:ext cx="10800000" cy="7200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Date Placeholder 10">
            <a:extLst>
              <a:ext uri="{FF2B5EF4-FFF2-40B4-BE49-F238E27FC236}">
                <a16:creationId xmlns:a16="http://schemas.microsoft.com/office/drawing/2014/main" id="{ED79BB06-335C-4FF0-918A-758D1BC8D60B}"/>
              </a:ext>
            </a:extLst>
          </p:cNvPr>
          <p:cNvSpPr>
            <a:spLocks noGrp="1"/>
          </p:cNvSpPr>
          <p:nvPr>
            <p:ph type="dt" sz="half" idx="10"/>
          </p:nvPr>
        </p:nvSpPr>
        <p:spPr/>
        <p:txBody>
          <a:bodyPr/>
          <a:lstStyle/>
          <a:p>
            <a:fld id="{4F380779-19D5-4E87-BB55-047533516271}" type="datetime3">
              <a:rPr lang="en-US" smtClean="0"/>
              <a:t>27 December 2022</a:t>
            </a:fld>
            <a:endParaRPr lang="en-US" dirty="0"/>
          </a:p>
        </p:txBody>
      </p:sp>
      <p:sp>
        <p:nvSpPr>
          <p:cNvPr id="12" name="Footer Placeholder 11">
            <a:extLst>
              <a:ext uri="{FF2B5EF4-FFF2-40B4-BE49-F238E27FC236}">
                <a16:creationId xmlns:a16="http://schemas.microsoft.com/office/drawing/2014/main" id="{F40096BF-3574-4E20-865B-D2C7F696CDCD}"/>
              </a:ext>
            </a:extLst>
          </p:cNvPr>
          <p:cNvSpPr>
            <a:spLocks noGrp="1"/>
          </p:cNvSpPr>
          <p:nvPr>
            <p:ph type="ftr" sz="quarter" idx="11"/>
          </p:nvPr>
        </p:nvSpPr>
        <p:spPr/>
        <p:txBody>
          <a:bodyPr/>
          <a:lstStyle/>
          <a:p>
            <a:r>
              <a:rPr lang="en-US"/>
              <a:t>CONFIDENTIAL. For Internal Use Only.</a:t>
            </a:r>
            <a:endParaRPr lang="en-US" dirty="0"/>
          </a:p>
        </p:txBody>
      </p:sp>
      <p:sp>
        <p:nvSpPr>
          <p:cNvPr id="13" name="Slide Number Placeholder 12">
            <a:extLst>
              <a:ext uri="{FF2B5EF4-FFF2-40B4-BE49-F238E27FC236}">
                <a16:creationId xmlns:a16="http://schemas.microsoft.com/office/drawing/2014/main" id="{8E1CE177-B3B7-4AB3-859D-58DDF835291E}"/>
              </a:ext>
            </a:extLst>
          </p:cNvPr>
          <p:cNvSpPr>
            <a:spLocks noGrp="1"/>
          </p:cNvSpPr>
          <p:nvPr>
            <p:ph type="sldNum" sz="quarter" idx="12"/>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42905107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2.2 - Section divider sn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61658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p:nvPr>
        </p:nvSpPr>
        <p:spPr>
          <a:xfrm>
            <a:off x="695325" y="403200"/>
            <a:ext cx="10800000" cy="2664000"/>
          </a:xfrm>
        </p:spPr>
        <p:txBody>
          <a:bodyPr anchor="b"/>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17AF8A-09AB-4AB2-A690-C99DEBFC55BE}"/>
              </a:ext>
            </a:extLst>
          </p:cNvPr>
          <p:cNvSpPr>
            <a:spLocks noGrp="1"/>
          </p:cNvSpPr>
          <p:nvPr>
            <p:ph type="body" idx="1"/>
          </p:nvPr>
        </p:nvSpPr>
        <p:spPr>
          <a:xfrm>
            <a:off x="695325" y="3073228"/>
            <a:ext cx="10800000" cy="720000"/>
          </a:xfrm>
        </p:spPr>
        <p:txBody>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Date Placeholder 10">
            <a:extLst>
              <a:ext uri="{FF2B5EF4-FFF2-40B4-BE49-F238E27FC236}">
                <a16:creationId xmlns:a16="http://schemas.microsoft.com/office/drawing/2014/main" id="{0B2996DB-E4A4-4CB9-B160-9629BA0EF912}"/>
              </a:ext>
            </a:extLst>
          </p:cNvPr>
          <p:cNvSpPr>
            <a:spLocks noGrp="1"/>
          </p:cNvSpPr>
          <p:nvPr>
            <p:ph type="dt" sz="half" idx="10"/>
          </p:nvPr>
        </p:nvSpPr>
        <p:spPr/>
        <p:txBody>
          <a:bodyPr/>
          <a:lstStyle/>
          <a:p>
            <a:fld id="{33A3275B-EB21-47FB-BDFD-EF7956C8C475}" type="datetime3">
              <a:rPr lang="en-US" smtClean="0"/>
              <a:t>27 December 2022</a:t>
            </a:fld>
            <a:endParaRPr lang="en-US" dirty="0"/>
          </a:p>
        </p:txBody>
      </p:sp>
      <p:sp>
        <p:nvSpPr>
          <p:cNvPr id="12" name="Footer Placeholder 11">
            <a:extLst>
              <a:ext uri="{FF2B5EF4-FFF2-40B4-BE49-F238E27FC236}">
                <a16:creationId xmlns:a16="http://schemas.microsoft.com/office/drawing/2014/main" id="{EC104C7A-7BFB-4F67-A87B-3890C2C52E15}"/>
              </a:ext>
            </a:extLst>
          </p:cNvPr>
          <p:cNvSpPr>
            <a:spLocks noGrp="1"/>
          </p:cNvSpPr>
          <p:nvPr>
            <p:ph type="ftr" sz="quarter" idx="11"/>
          </p:nvPr>
        </p:nvSpPr>
        <p:spPr/>
        <p:txBody>
          <a:bodyPr/>
          <a:lstStyle/>
          <a:p>
            <a:r>
              <a:rPr lang="en-US"/>
              <a:t>CONFIDENTIAL. For Internal Use Only.</a:t>
            </a:r>
            <a:endParaRPr lang="en-US" dirty="0"/>
          </a:p>
        </p:txBody>
      </p:sp>
      <p:sp>
        <p:nvSpPr>
          <p:cNvPr id="13" name="Slide Number Placeholder 12">
            <a:extLst>
              <a:ext uri="{FF2B5EF4-FFF2-40B4-BE49-F238E27FC236}">
                <a16:creationId xmlns:a16="http://schemas.microsoft.com/office/drawing/2014/main" id="{E519083B-7078-4F24-A0F5-A4DD283FF4C9}"/>
              </a:ext>
            </a:extLst>
          </p:cNvPr>
          <p:cNvSpPr>
            <a:spLocks noGrp="1"/>
          </p:cNvSpPr>
          <p:nvPr>
            <p:ph type="sldNum" sz="quarter" idx="12"/>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8939709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1 Content - Heading and bullet text on white 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9D44F6-0B03-47DC-850F-E97E645294FF}"/>
              </a:ext>
            </a:extLst>
          </p:cNvPr>
          <p:cNvSpPr>
            <a:spLocks noGrp="1"/>
          </p:cNvSpPr>
          <p:nvPr>
            <p:ph sz="quarter" idx="18"/>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D5493CB7-2F2C-40E8-8B62-32945EFDDF3F}"/>
              </a:ext>
            </a:extLst>
          </p:cNvPr>
          <p:cNvSpPr>
            <a:spLocks noGrp="1"/>
          </p:cNvSpPr>
          <p:nvPr>
            <p:ph type="dt" sz="half" idx="15"/>
          </p:nvPr>
        </p:nvSpPr>
        <p:spPr/>
        <p:txBody>
          <a:bodyPr/>
          <a:lstStyle/>
          <a:p>
            <a:fld id="{DB6B24E3-8314-4B99-ACFD-CC47C6F8C634}" type="datetime3">
              <a:rPr lang="en-US" smtClean="0"/>
              <a:t>27 December 2022</a:t>
            </a:fld>
            <a:endParaRPr lang="en-US" dirty="0"/>
          </a:p>
        </p:txBody>
      </p:sp>
      <p:sp>
        <p:nvSpPr>
          <p:cNvPr id="3" name="Footer Placeholder 2">
            <a:extLst>
              <a:ext uri="{FF2B5EF4-FFF2-40B4-BE49-F238E27FC236}">
                <a16:creationId xmlns:a16="http://schemas.microsoft.com/office/drawing/2014/main" id="{3DF615FA-1CD1-46CD-BD15-A7665D17E5A1}"/>
              </a:ext>
            </a:extLst>
          </p:cNvPr>
          <p:cNvSpPr>
            <a:spLocks noGrp="1"/>
          </p:cNvSpPr>
          <p:nvPr>
            <p:ph type="ftr" sz="quarter" idx="16"/>
          </p:nvPr>
        </p:nvSpPr>
        <p:spPr/>
        <p:txBody>
          <a:bodyPr/>
          <a:lstStyle/>
          <a:p>
            <a:r>
              <a:rPr lang="en-US"/>
              <a:t>CONFIDENTIAL. For Internal Use Only.</a:t>
            </a:r>
            <a:endParaRPr lang="en-US" dirty="0"/>
          </a:p>
        </p:txBody>
      </p:sp>
      <p:sp>
        <p:nvSpPr>
          <p:cNvPr id="8" name="Slide Number Placeholder 7">
            <a:extLst>
              <a:ext uri="{FF2B5EF4-FFF2-40B4-BE49-F238E27FC236}">
                <a16:creationId xmlns:a16="http://schemas.microsoft.com/office/drawing/2014/main" id="{4DBAFC1B-31A1-4E01-B1F4-F66707A01BBD}"/>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3512453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2 Content - Heding and bullet text on snow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Date Placeholder 2">
            <a:extLst>
              <a:ext uri="{FF2B5EF4-FFF2-40B4-BE49-F238E27FC236}">
                <a16:creationId xmlns:a16="http://schemas.microsoft.com/office/drawing/2014/main" id="{42DCBB10-8E83-439E-B266-8FC019526EB9}"/>
              </a:ext>
            </a:extLst>
          </p:cNvPr>
          <p:cNvSpPr>
            <a:spLocks noGrp="1"/>
          </p:cNvSpPr>
          <p:nvPr>
            <p:ph type="dt" sz="half" idx="15"/>
          </p:nvPr>
        </p:nvSpPr>
        <p:spPr/>
        <p:txBody>
          <a:bodyPr/>
          <a:lstStyle/>
          <a:p>
            <a:fld id="{710602B9-39EC-4F93-8039-619F7D47C220}" type="datetime3">
              <a:rPr lang="en-US" smtClean="0"/>
              <a:t>27 December 2022</a:t>
            </a:fld>
            <a:endParaRPr lang="en-US" dirty="0"/>
          </a:p>
        </p:txBody>
      </p:sp>
      <p:sp>
        <p:nvSpPr>
          <p:cNvPr id="8" name="Footer Placeholder 7">
            <a:extLst>
              <a:ext uri="{FF2B5EF4-FFF2-40B4-BE49-F238E27FC236}">
                <a16:creationId xmlns:a16="http://schemas.microsoft.com/office/drawing/2014/main" id="{95AC7E7D-3352-48D4-9AD9-329C5AACD2C3}"/>
              </a:ext>
            </a:extLst>
          </p:cNvPr>
          <p:cNvSpPr>
            <a:spLocks noGrp="1"/>
          </p:cNvSpPr>
          <p:nvPr>
            <p:ph type="ftr" sz="quarter" idx="16"/>
          </p:nvPr>
        </p:nvSpPr>
        <p:spPr/>
        <p:txBody>
          <a:bodyPr/>
          <a:lstStyle/>
          <a:p>
            <a:r>
              <a:rPr lang="en-US"/>
              <a:t>CONFIDENTIAL. For Internal Use Only.</a:t>
            </a:r>
            <a:endParaRPr lang="en-US" dirty="0"/>
          </a:p>
        </p:txBody>
      </p:sp>
      <p:sp>
        <p:nvSpPr>
          <p:cNvPr id="9" name="Slide Number Placeholder 8">
            <a:extLst>
              <a:ext uri="{FF2B5EF4-FFF2-40B4-BE49-F238E27FC236}">
                <a16:creationId xmlns:a16="http://schemas.microsoft.com/office/drawing/2014/main" id="{86831967-45E9-4AAE-B1FD-925D1C176C29}"/>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
        <p:nvSpPr>
          <p:cNvPr id="11" name="Content Placeholder 4">
            <a:extLst>
              <a:ext uri="{FF2B5EF4-FFF2-40B4-BE49-F238E27FC236}">
                <a16:creationId xmlns:a16="http://schemas.microsoft.com/office/drawing/2014/main" id="{74FBEE82-4BC3-402D-B19C-C6B4706750F2}"/>
              </a:ext>
            </a:extLst>
          </p:cNvPr>
          <p:cNvSpPr>
            <a:spLocks noGrp="1"/>
          </p:cNvSpPr>
          <p:nvPr>
            <p:ph sz="quarter" idx="18"/>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109561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3 Content - Heading and bullet text on blu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3" name="Date Placeholder 2">
            <a:extLst>
              <a:ext uri="{FF2B5EF4-FFF2-40B4-BE49-F238E27FC236}">
                <a16:creationId xmlns:a16="http://schemas.microsoft.com/office/drawing/2014/main" id="{7E7D6E0E-499D-47FF-8ACF-0369766A8FB7}"/>
              </a:ext>
            </a:extLst>
          </p:cNvPr>
          <p:cNvSpPr>
            <a:spLocks noGrp="1"/>
          </p:cNvSpPr>
          <p:nvPr>
            <p:ph type="dt" sz="half" idx="15"/>
          </p:nvPr>
        </p:nvSpPr>
        <p:spPr/>
        <p:txBody>
          <a:bodyPr/>
          <a:lstStyle/>
          <a:p>
            <a:fld id="{9C548D2C-45E0-4401-A951-E6D15A8857EE}" type="datetime3">
              <a:rPr lang="en-US" smtClean="0"/>
              <a:t>27 December 2022</a:t>
            </a:fld>
            <a:endParaRPr lang="en-US" dirty="0"/>
          </a:p>
        </p:txBody>
      </p:sp>
      <p:sp>
        <p:nvSpPr>
          <p:cNvPr id="8" name="Footer Placeholder 7">
            <a:extLst>
              <a:ext uri="{FF2B5EF4-FFF2-40B4-BE49-F238E27FC236}">
                <a16:creationId xmlns:a16="http://schemas.microsoft.com/office/drawing/2014/main" id="{22550B62-8BBC-453A-9E3B-5F6E0A9CC391}"/>
              </a:ext>
            </a:extLst>
          </p:cNvPr>
          <p:cNvSpPr>
            <a:spLocks noGrp="1"/>
          </p:cNvSpPr>
          <p:nvPr>
            <p:ph type="ftr" sz="quarter" idx="16"/>
          </p:nvPr>
        </p:nvSpPr>
        <p:spPr/>
        <p:txBody>
          <a:bodyPr/>
          <a:lstStyle/>
          <a:p>
            <a:r>
              <a:rPr lang="en-US"/>
              <a:t>CONFIDENTIAL. For Internal Use Only.</a:t>
            </a:r>
            <a:endParaRPr lang="en-US" dirty="0"/>
          </a:p>
        </p:txBody>
      </p:sp>
      <p:sp>
        <p:nvSpPr>
          <p:cNvPr id="9" name="Slide Number Placeholder 8">
            <a:extLst>
              <a:ext uri="{FF2B5EF4-FFF2-40B4-BE49-F238E27FC236}">
                <a16:creationId xmlns:a16="http://schemas.microsoft.com/office/drawing/2014/main" id="{24FECB8D-711E-48DF-9790-76867C5881CC}"/>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
        <p:nvSpPr>
          <p:cNvPr id="11" name="Content Placeholder 4">
            <a:extLst>
              <a:ext uri="{FF2B5EF4-FFF2-40B4-BE49-F238E27FC236}">
                <a16:creationId xmlns:a16="http://schemas.microsoft.com/office/drawing/2014/main" id="{982DBECE-2A44-42AF-AF45-0CF8B022EEAA}"/>
              </a:ext>
            </a:extLst>
          </p:cNvPr>
          <p:cNvSpPr>
            <a:spLocks noGrp="1"/>
          </p:cNvSpPr>
          <p:nvPr>
            <p:ph sz="quarter" idx="18"/>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528147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2 Content - Heding and bullet text on snow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1" name="Content Placeholder 4">
            <a:extLst>
              <a:ext uri="{FF2B5EF4-FFF2-40B4-BE49-F238E27FC236}">
                <a16:creationId xmlns:a16="http://schemas.microsoft.com/office/drawing/2014/main" id="{74FBEE82-4BC3-402D-B19C-C6B4706750F2}"/>
              </a:ext>
            </a:extLst>
          </p:cNvPr>
          <p:cNvSpPr>
            <a:spLocks noGrp="1"/>
          </p:cNvSpPr>
          <p:nvPr>
            <p:ph sz="quarter" idx="18"/>
          </p:nvPr>
        </p:nvSpPr>
        <p:spPr>
          <a:xfrm>
            <a:off x="696000" y="1773238"/>
            <a:ext cx="8640000" cy="4248150"/>
          </a:xfrm>
        </p:spPr>
        <p:txBody>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B90CE711-D9A1-E63C-6595-E8672060BA7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E9FA010F-8531-4001-86EB-ED045B1DD157}" type="datetime1">
              <a:rPr lang="en-US" smtClean="0"/>
              <a:t>12/27/2022</a:t>
            </a:fld>
            <a:endParaRPr lang="en-US"/>
          </a:p>
        </p:txBody>
      </p:sp>
      <p:sp>
        <p:nvSpPr>
          <p:cNvPr id="5" name="Footer Placeholder 4">
            <a:extLst>
              <a:ext uri="{FF2B5EF4-FFF2-40B4-BE49-F238E27FC236}">
                <a16:creationId xmlns:a16="http://schemas.microsoft.com/office/drawing/2014/main" id="{A22F102E-DFDE-83DD-5AAE-6C648153CBE3}"/>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0FF2F6C0-D703-8151-153B-28D4BDC53ECC}"/>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34740551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5 - Heading with bullet text and char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B987CA4D-64A8-4AD7-96BC-E9C792DB9ED5}"/>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3" name="Content Placeholder 4">
            <a:extLst>
              <a:ext uri="{FF2B5EF4-FFF2-40B4-BE49-F238E27FC236}">
                <a16:creationId xmlns:a16="http://schemas.microsoft.com/office/drawing/2014/main" id="{6E1FE68A-5A81-42C5-8773-BD7A6411EA29}"/>
              </a:ext>
            </a:extLst>
          </p:cNvPr>
          <p:cNvSpPr>
            <a:spLocks noGrp="1"/>
          </p:cNvSpPr>
          <p:nvPr>
            <p:ph sz="quarter" idx="20"/>
          </p:nvPr>
        </p:nvSpPr>
        <p:spPr>
          <a:xfrm>
            <a:off x="6277349" y="1773238"/>
            <a:ext cx="5219326"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3A63870A-33B4-4320-BF1B-F61B9E7A1A02}"/>
              </a:ext>
            </a:extLst>
          </p:cNvPr>
          <p:cNvSpPr>
            <a:spLocks noGrp="1"/>
          </p:cNvSpPr>
          <p:nvPr>
            <p:ph type="dt" sz="half" idx="16"/>
          </p:nvPr>
        </p:nvSpPr>
        <p:spPr/>
        <p:txBody>
          <a:bodyPr/>
          <a:lstStyle/>
          <a:p>
            <a:fld id="{95D1B75A-3057-43E6-8D9B-CB0C9B44DE0E}" type="datetime3">
              <a:rPr lang="en-US" smtClean="0"/>
              <a:t>27 December 2022</a:t>
            </a:fld>
            <a:endParaRPr lang="en-US" dirty="0"/>
          </a:p>
        </p:txBody>
      </p:sp>
      <p:sp>
        <p:nvSpPr>
          <p:cNvPr id="3" name="Footer Placeholder 2">
            <a:extLst>
              <a:ext uri="{FF2B5EF4-FFF2-40B4-BE49-F238E27FC236}">
                <a16:creationId xmlns:a16="http://schemas.microsoft.com/office/drawing/2014/main" id="{729EC4F1-52AB-4D7A-BF66-E0D9AD4A2F7D}"/>
              </a:ext>
            </a:extLst>
          </p:cNvPr>
          <p:cNvSpPr>
            <a:spLocks noGrp="1"/>
          </p:cNvSpPr>
          <p:nvPr>
            <p:ph type="ftr" sz="quarter" idx="17"/>
          </p:nvPr>
        </p:nvSpPr>
        <p:spPr/>
        <p:txBody>
          <a:bodyPr/>
          <a:lstStyle/>
          <a:p>
            <a:r>
              <a:rPr lang="en-US"/>
              <a:t>CONFIDENTIAL. For Internal Use Only.</a:t>
            </a:r>
            <a:endParaRPr lang="en-US" dirty="0"/>
          </a:p>
        </p:txBody>
      </p:sp>
      <p:sp>
        <p:nvSpPr>
          <p:cNvPr id="9" name="Slide Number Placeholder 8">
            <a:extLst>
              <a:ext uri="{FF2B5EF4-FFF2-40B4-BE49-F238E27FC236}">
                <a16:creationId xmlns:a16="http://schemas.microsoft.com/office/drawing/2014/main" id="{87E2D947-F5A5-4887-9229-668EB882D1F4}"/>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9549261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6 - Heading with 2 column bullet text snow 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A1E6D8-E1F1-4280-A066-6C2F248809F0}"/>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FD6628D3-D18C-4AD1-B753-FCA1E24940D3}"/>
              </a:ext>
            </a:extLst>
          </p:cNvPr>
          <p:cNvSpPr>
            <a:spLocks noGrp="1"/>
          </p:cNvSpPr>
          <p:nvPr>
            <p:ph type="dt" sz="half" idx="16"/>
          </p:nvPr>
        </p:nvSpPr>
        <p:spPr/>
        <p:txBody>
          <a:bodyPr/>
          <a:lstStyle/>
          <a:p>
            <a:fld id="{894A234D-27AB-4C07-A9FC-74DA5F57E1E5}" type="datetime3">
              <a:rPr lang="en-US" smtClean="0"/>
              <a:t>27 December 2022</a:t>
            </a:fld>
            <a:endParaRPr lang="en-US" dirty="0"/>
          </a:p>
        </p:txBody>
      </p:sp>
      <p:sp>
        <p:nvSpPr>
          <p:cNvPr id="3" name="Footer Placeholder 2">
            <a:extLst>
              <a:ext uri="{FF2B5EF4-FFF2-40B4-BE49-F238E27FC236}">
                <a16:creationId xmlns:a16="http://schemas.microsoft.com/office/drawing/2014/main" id="{E4DA7ED5-2024-413E-BB3D-9AE453DC687E}"/>
              </a:ext>
            </a:extLst>
          </p:cNvPr>
          <p:cNvSpPr>
            <a:spLocks noGrp="1"/>
          </p:cNvSpPr>
          <p:nvPr>
            <p:ph type="ftr" sz="quarter" idx="17"/>
          </p:nvPr>
        </p:nvSpPr>
        <p:spPr/>
        <p:txBody>
          <a:bodyPr/>
          <a:lstStyle/>
          <a:p>
            <a:r>
              <a:rPr lang="en-US"/>
              <a:t>CONFIDENTIAL. For Internal Use Only.</a:t>
            </a:r>
            <a:endParaRPr lang="en-US" dirty="0"/>
          </a:p>
        </p:txBody>
      </p:sp>
      <p:sp>
        <p:nvSpPr>
          <p:cNvPr id="13" name="Slide Number Placeholder 12">
            <a:extLst>
              <a:ext uri="{FF2B5EF4-FFF2-40B4-BE49-F238E27FC236}">
                <a16:creationId xmlns:a16="http://schemas.microsoft.com/office/drawing/2014/main" id="{FD19504E-B2DB-40FC-AE80-BE347A4AAC43}"/>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
        <p:nvSpPr>
          <p:cNvPr id="14" name="Content Placeholder 4">
            <a:extLst>
              <a:ext uri="{FF2B5EF4-FFF2-40B4-BE49-F238E27FC236}">
                <a16:creationId xmlns:a16="http://schemas.microsoft.com/office/drawing/2014/main" id="{84B4B4BB-8CF9-4E44-AF74-F38752FF5AC4}"/>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5" name="Content Placeholder 4">
            <a:extLst>
              <a:ext uri="{FF2B5EF4-FFF2-40B4-BE49-F238E27FC236}">
                <a16:creationId xmlns:a16="http://schemas.microsoft.com/office/drawing/2014/main" id="{F692713A-34E6-4E38-93E0-69EA6F4AB483}"/>
              </a:ext>
            </a:extLst>
          </p:cNvPr>
          <p:cNvSpPr>
            <a:spLocks noGrp="1"/>
          </p:cNvSpPr>
          <p:nvPr>
            <p:ph sz="quarter" idx="20"/>
          </p:nvPr>
        </p:nvSpPr>
        <p:spPr>
          <a:xfrm>
            <a:off x="6277349" y="1773238"/>
            <a:ext cx="5219326" cy="424815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7575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7 - Heading with 3 column bullet text/chart right on snow bg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028AB1-123F-4431-A059-3DC7723359CA}"/>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8" name="Date Placeholder 7">
            <a:extLst>
              <a:ext uri="{FF2B5EF4-FFF2-40B4-BE49-F238E27FC236}">
                <a16:creationId xmlns:a16="http://schemas.microsoft.com/office/drawing/2014/main" id="{B94486C7-5C7A-4460-B959-EFD196052E20}"/>
              </a:ext>
            </a:extLst>
          </p:cNvPr>
          <p:cNvSpPr>
            <a:spLocks noGrp="1"/>
          </p:cNvSpPr>
          <p:nvPr>
            <p:ph type="dt" sz="half" idx="23"/>
          </p:nvPr>
        </p:nvSpPr>
        <p:spPr/>
        <p:txBody>
          <a:bodyPr/>
          <a:lstStyle/>
          <a:p>
            <a:fld id="{52527CF4-168B-4831-82D3-FD3C70B0BAFD}" type="datetime3">
              <a:rPr lang="en-US" smtClean="0"/>
              <a:t>27 December 2022</a:t>
            </a:fld>
            <a:endParaRPr lang="en-US" dirty="0"/>
          </a:p>
        </p:txBody>
      </p:sp>
      <p:sp>
        <p:nvSpPr>
          <p:cNvPr id="20" name="Footer Placeholder 19">
            <a:extLst>
              <a:ext uri="{FF2B5EF4-FFF2-40B4-BE49-F238E27FC236}">
                <a16:creationId xmlns:a16="http://schemas.microsoft.com/office/drawing/2014/main" id="{42019B50-5ACC-47A5-BBFB-A2132454FDB4}"/>
              </a:ext>
            </a:extLst>
          </p:cNvPr>
          <p:cNvSpPr>
            <a:spLocks noGrp="1"/>
          </p:cNvSpPr>
          <p:nvPr>
            <p:ph type="ftr" sz="quarter" idx="24"/>
          </p:nvPr>
        </p:nvSpPr>
        <p:spPr/>
        <p:txBody>
          <a:bodyPr/>
          <a:lstStyle/>
          <a:p>
            <a:r>
              <a:rPr lang="en-US"/>
              <a:t>CONFIDENTIAL. For Internal Use Only.</a:t>
            </a:r>
            <a:endParaRPr lang="en-US" dirty="0"/>
          </a:p>
        </p:txBody>
      </p:sp>
      <p:sp>
        <p:nvSpPr>
          <p:cNvPr id="21" name="Slide Number Placeholder 20">
            <a:extLst>
              <a:ext uri="{FF2B5EF4-FFF2-40B4-BE49-F238E27FC236}">
                <a16:creationId xmlns:a16="http://schemas.microsoft.com/office/drawing/2014/main" id="{93853E13-6F8E-402C-9276-28E7B075A897}"/>
              </a:ext>
            </a:extLst>
          </p:cNvPr>
          <p:cNvSpPr>
            <a:spLocks noGrp="1"/>
          </p:cNvSpPr>
          <p:nvPr>
            <p:ph type="sldNum" sz="quarter" idx="25"/>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2458653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8 - Heading with 3 column bullet text/chart right on white bg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B648E-DEBF-4597-B74D-B5F5A98E05FD}"/>
              </a:ext>
            </a:extLst>
          </p:cNvPr>
          <p:cNvSpPr>
            <a:spLocks noGrp="1"/>
          </p:cNvSpPr>
          <p:nvPr>
            <p:ph sz="quarter" idx="17"/>
          </p:nvPr>
        </p:nvSpPr>
        <p:spPr>
          <a:xfrm>
            <a:off x="695325" y="2087130"/>
            <a:ext cx="3362400" cy="392400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Content Placeholder 2">
            <a:extLst>
              <a:ext uri="{FF2B5EF4-FFF2-40B4-BE49-F238E27FC236}">
                <a16:creationId xmlns:a16="http://schemas.microsoft.com/office/drawing/2014/main" id="{D65A0954-F904-4FAA-91D3-D9740C81F375}"/>
              </a:ext>
            </a:extLst>
          </p:cNvPr>
          <p:cNvSpPr>
            <a:spLocks noGrp="1"/>
          </p:cNvSpPr>
          <p:nvPr>
            <p:ph sz="quarter" idx="18"/>
          </p:nvPr>
        </p:nvSpPr>
        <p:spPr>
          <a:xfrm>
            <a:off x="4414463" y="2087130"/>
            <a:ext cx="3362400" cy="3924000"/>
          </a:xfrm>
        </p:spPr>
        <p:txBody>
          <a:body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4276995A-3454-4F5D-AC20-1641E0135476}"/>
              </a:ext>
            </a:extLst>
          </p:cNvPr>
          <p:cNvSpPr>
            <a:spLocks noGrp="1"/>
          </p:cNvSpPr>
          <p:nvPr>
            <p:ph sz="quarter" idx="19"/>
          </p:nvPr>
        </p:nvSpPr>
        <p:spPr>
          <a:xfrm>
            <a:off x="8133600" y="2087130"/>
            <a:ext cx="3362400" cy="3924000"/>
          </a:xfrm>
        </p:spPr>
        <p:txBody>
          <a:bodyPr/>
          <a:lstStyle/>
          <a:p>
            <a:pPr lvl="0"/>
            <a:r>
              <a:rPr lang="en-US"/>
              <a:t>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492D0F73-18E1-412D-8CF6-A2E67A2F5816}"/>
              </a:ext>
            </a:extLst>
          </p:cNvPr>
          <p:cNvSpPr>
            <a:spLocks noGrp="1"/>
          </p:cNvSpPr>
          <p:nvPr>
            <p:ph type="body" sz="quarter" idx="20" hasCustomPrompt="1"/>
          </p:nvPr>
        </p:nvSpPr>
        <p:spPr>
          <a:xfrm>
            <a:off x="69532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8" name="Text Placeholder 11">
            <a:extLst>
              <a:ext uri="{FF2B5EF4-FFF2-40B4-BE49-F238E27FC236}">
                <a16:creationId xmlns:a16="http://schemas.microsoft.com/office/drawing/2014/main" id="{947E1071-B10A-4069-ADDD-AEB3D9333CCD}"/>
              </a:ext>
            </a:extLst>
          </p:cNvPr>
          <p:cNvSpPr>
            <a:spLocks noGrp="1"/>
          </p:cNvSpPr>
          <p:nvPr>
            <p:ph type="body" sz="quarter" idx="21" hasCustomPrompt="1"/>
          </p:nvPr>
        </p:nvSpPr>
        <p:spPr>
          <a:xfrm>
            <a:off x="4414800"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19" name="Text Placeholder 11">
            <a:extLst>
              <a:ext uri="{FF2B5EF4-FFF2-40B4-BE49-F238E27FC236}">
                <a16:creationId xmlns:a16="http://schemas.microsoft.com/office/drawing/2014/main" id="{5C42F02D-722F-4956-9D66-70724ECD5F26}"/>
              </a:ext>
            </a:extLst>
          </p:cNvPr>
          <p:cNvSpPr>
            <a:spLocks noGrp="1"/>
          </p:cNvSpPr>
          <p:nvPr>
            <p:ph type="body" sz="quarter" idx="22" hasCustomPrompt="1"/>
          </p:nvPr>
        </p:nvSpPr>
        <p:spPr>
          <a:xfrm>
            <a:off x="8134275" y="1773238"/>
            <a:ext cx="3362400" cy="252000"/>
          </a:xfrm>
        </p:spPr>
        <p:txBody>
          <a:bodyPr wrap="none"/>
          <a:lstStyle>
            <a:lvl1pPr marL="0" indent="0">
              <a:spcBef>
                <a:spcPts val="0"/>
              </a:spcBef>
              <a:buFontTx/>
              <a:buNone/>
              <a:defRPr sz="1600" b="1">
                <a:solidFill>
                  <a:schemeClr val="accent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Column header</a:t>
            </a:r>
            <a:endParaRPr lang="en-US" dirty="0"/>
          </a:p>
        </p:txBody>
      </p:sp>
      <p:sp>
        <p:nvSpPr>
          <p:cNvPr id="2" name="Date Placeholder 1">
            <a:extLst>
              <a:ext uri="{FF2B5EF4-FFF2-40B4-BE49-F238E27FC236}">
                <a16:creationId xmlns:a16="http://schemas.microsoft.com/office/drawing/2014/main" id="{7110BF18-6A26-4450-8B30-7BD2CCF7380F}"/>
              </a:ext>
            </a:extLst>
          </p:cNvPr>
          <p:cNvSpPr>
            <a:spLocks noGrp="1"/>
          </p:cNvSpPr>
          <p:nvPr>
            <p:ph type="dt" sz="half" idx="23"/>
          </p:nvPr>
        </p:nvSpPr>
        <p:spPr/>
        <p:txBody>
          <a:bodyPr/>
          <a:lstStyle/>
          <a:p>
            <a:fld id="{00DA5990-9A36-4B75-B940-A33CD757B2A9}" type="datetime3">
              <a:rPr lang="en-US" smtClean="0"/>
              <a:t>27 December 2022</a:t>
            </a:fld>
            <a:endParaRPr lang="en-US" dirty="0"/>
          </a:p>
        </p:txBody>
      </p:sp>
      <p:sp>
        <p:nvSpPr>
          <p:cNvPr id="8" name="Footer Placeholder 7">
            <a:extLst>
              <a:ext uri="{FF2B5EF4-FFF2-40B4-BE49-F238E27FC236}">
                <a16:creationId xmlns:a16="http://schemas.microsoft.com/office/drawing/2014/main" id="{CB9D867B-8F61-4525-B1B3-26E7F769A769}"/>
              </a:ext>
            </a:extLst>
          </p:cNvPr>
          <p:cNvSpPr>
            <a:spLocks noGrp="1"/>
          </p:cNvSpPr>
          <p:nvPr>
            <p:ph type="ftr" sz="quarter" idx="24"/>
          </p:nvPr>
        </p:nvSpPr>
        <p:spPr/>
        <p:txBody>
          <a:bodyPr/>
          <a:lstStyle/>
          <a:p>
            <a:r>
              <a:rPr lang="en-US"/>
              <a:t>CONFIDENTIAL. For Internal Use Only.</a:t>
            </a:r>
            <a:endParaRPr lang="en-US" dirty="0"/>
          </a:p>
        </p:txBody>
      </p:sp>
      <p:sp>
        <p:nvSpPr>
          <p:cNvPr id="9" name="Slide Number Placeholder 8">
            <a:extLst>
              <a:ext uri="{FF2B5EF4-FFF2-40B4-BE49-F238E27FC236}">
                <a16:creationId xmlns:a16="http://schemas.microsoft.com/office/drawing/2014/main" id="{7AC0E731-2376-49A7-8DFC-E693566E45BD}"/>
              </a:ext>
            </a:extLst>
          </p:cNvPr>
          <p:cNvSpPr>
            <a:spLocks noGrp="1"/>
          </p:cNvSpPr>
          <p:nvPr>
            <p:ph type="sldNum" sz="quarter" idx="25"/>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2801641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9 - Heading with text bullet and picture">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8575C6CE-48BE-4B25-88FE-FA031575BE03}"/>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274712" y="657850"/>
            <a:ext cx="5221288" cy="550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8" name="Date Placeholder 17">
            <a:extLst>
              <a:ext uri="{FF2B5EF4-FFF2-40B4-BE49-F238E27FC236}">
                <a16:creationId xmlns:a16="http://schemas.microsoft.com/office/drawing/2014/main" id="{3AA1E9B3-6B61-43EF-98AA-8402F13EC15A}"/>
              </a:ext>
            </a:extLst>
          </p:cNvPr>
          <p:cNvSpPr>
            <a:spLocks noGrp="1"/>
          </p:cNvSpPr>
          <p:nvPr>
            <p:ph type="dt" sz="half" idx="16"/>
          </p:nvPr>
        </p:nvSpPr>
        <p:spPr/>
        <p:txBody>
          <a:bodyPr/>
          <a:lstStyle/>
          <a:p>
            <a:fld id="{1DACE315-270F-4153-8613-EBC0C616D1FE}" type="datetime3">
              <a:rPr lang="en-US" smtClean="0"/>
              <a:t>27 December 2022</a:t>
            </a:fld>
            <a:endParaRPr lang="en-US" dirty="0"/>
          </a:p>
        </p:txBody>
      </p:sp>
      <p:sp>
        <p:nvSpPr>
          <p:cNvPr id="19" name="Footer Placeholder 18">
            <a:extLst>
              <a:ext uri="{FF2B5EF4-FFF2-40B4-BE49-F238E27FC236}">
                <a16:creationId xmlns:a16="http://schemas.microsoft.com/office/drawing/2014/main" id="{8A2DA809-52B4-4135-B440-496DFF0A5C98}"/>
              </a:ext>
            </a:extLst>
          </p:cNvPr>
          <p:cNvSpPr>
            <a:spLocks noGrp="1"/>
          </p:cNvSpPr>
          <p:nvPr>
            <p:ph type="ftr" sz="quarter" idx="17"/>
          </p:nvPr>
        </p:nvSpPr>
        <p:spPr/>
        <p:txBody>
          <a:bodyPr/>
          <a:lstStyle/>
          <a:p>
            <a:r>
              <a:rPr lang="en-US"/>
              <a:t>CONFIDENTIAL. For Internal Use Only.</a:t>
            </a:r>
            <a:endParaRPr lang="en-US" dirty="0"/>
          </a:p>
        </p:txBody>
      </p:sp>
      <p:sp>
        <p:nvSpPr>
          <p:cNvPr id="20" name="Slide Number Placeholder 19">
            <a:extLst>
              <a:ext uri="{FF2B5EF4-FFF2-40B4-BE49-F238E27FC236}">
                <a16:creationId xmlns:a16="http://schemas.microsoft.com/office/drawing/2014/main" id="{73ECC796-BF38-4ED3-B48E-16AB0111F2E0}"/>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4018233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10 - Heading with 2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dirty="0"/>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5220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5221288"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6275387" y="1773238"/>
            <a:ext cx="5221288"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6276675" y="5208154"/>
            <a:ext cx="5220000" cy="813235"/>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2" name="Date Placeholder 1">
            <a:extLst>
              <a:ext uri="{FF2B5EF4-FFF2-40B4-BE49-F238E27FC236}">
                <a16:creationId xmlns:a16="http://schemas.microsoft.com/office/drawing/2014/main" id="{39F77B87-943E-4F47-978D-D75654923F61}"/>
              </a:ext>
            </a:extLst>
          </p:cNvPr>
          <p:cNvSpPr>
            <a:spLocks noGrp="1"/>
          </p:cNvSpPr>
          <p:nvPr>
            <p:ph type="dt" sz="half" idx="18"/>
          </p:nvPr>
        </p:nvSpPr>
        <p:spPr/>
        <p:txBody>
          <a:bodyPr/>
          <a:lstStyle/>
          <a:p>
            <a:fld id="{40EC645F-235B-4CEA-9FFD-4DC684786412}" type="datetime3">
              <a:rPr lang="en-US" smtClean="0"/>
              <a:t>27 December 2022</a:t>
            </a:fld>
            <a:endParaRPr lang="en-US" dirty="0"/>
          </a:p>
        </p:txBody>
      </p:sp>
      <p:sp>
        <p:nvSpPr>
          <p:cNvPr id="3" name="Footer Placeholder 2">
            <a:extLst>
              <a:ext uri="{FF2B5EF4-FFF2-40B4-BE49-F238E27FC236}">
                <a16:creationId xmlns:a16="http://schemas.microsoft.com/office/drawing/2014/main" id="{1CA041DE-4EBF-4C54-AA08-1C2FCBCC95F9}"/>
              </a:ext>
            </a:extLst>
          </p:cNvPr>
          <p:cNvSpPr>
            <a:spLocks noGrp="1"/>
          </p:cNvSpPr>
          <p:nvPr>
            <p:ph type="ftr" sz="quarter" idx="19"/>
          </p:nvPr>
        </p:nvSpPr>
        <p:spPr/>
        <p:txBody>
          <a:bodyPr/>
          <a:lstStyle/>
          <a:p>
            <a:r>
              <a:rPr lang="en-US"/>
              <a:t>CONFIDENTIAL. For Internal Use Only.</a:t>
            </a:r>
            <a:endParaRPr lang="en-US" dirty="0"/>
          </a:p>
        </p:txBody>
      </p:sp>
      <p:sp>
        <p:nvSpPr>
          <p:cNvPr id="8" name="Slide Number Placeholder 7">
            <a:extLst>
              <a:ext uri="{FF2B5EF4-FFF2-40B4-BE49-F238E27FC236}">
                <a16:creationId xmlns:a16="http://schemas.microsoft.com/office/drawing/2014/main" id="{8EC59937-9849-40C2-A865-E434989F9FB4}"/>
              </a:ext>
            </a:extLst>
          </p:cNvPr>
          <p:cNvSpPr>
            <a:spLocks noGrp="1"/>
          </p:cNvSpPr>
          <p:nvPr>
            <p:ph type="sldNum" sz="quarter" idx="20"/>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9024399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11 - Heading with 3 pictur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10801350" cy="676800"/>
          </a:xfrm>
        </p:spPr>
        <p:txBody>
          <a:bodyPr/>
          <a:lstStyle>
            <a:lvl1pPr>
              <a:lnSpc>
                <a:spcPct val="100000"/>
              </a:lnSpc>
              <a:defRPr/>
            </a:lvl1pPr>
          </a:lstStyle>
          <a:p>
            <a:r>
              <a:rPr lang="en-US" dirty="0"/>
              <a:t>Heading on maximum one line</a:t>
            </a:r>
          </a:p>
        </p:txBody>
      </p:sp>
      <p:sp>
        <p:nvSpPr>
          <p:cNvPr id="10" name="Text Placeholder 9">
            <a:extLst>
              <a:ext uri="{FF2B5EF4-FFF2-40B4-BE49-F238E27FC236}">
                <a16:creationId xmlns:a16="http://schemas.microsoft.com/office/drawing/2014/main" id="{AA97CB80-724D-461E-827E-E2F99C111861}"/>
              </a:ext>
            </a:extLst>
          </p:cNvPr>
          <p:cNvSpPr>
            <a:spLocks noGrp="1"/>
          </p:cNvSpPr>
          <p:nvPr>
            <p:ph type="body" sz="quarter" idx="13"/>
          </p:nvPr>
        </p:nvSpPr>
        <p:spPr>
          <a:xfrm>
            <a:off x="69532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695325"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9" name="Picture Placeholder 16">
            <a:extLst>
              <a:ext uri="{FF2B5EF4-FFF2-40B4-BE49-F238E27FC236}">
                <a16:creationId xmlns:a16="http://schemas.microsoft.com/office/drawing/2014/main" id="{F9710823-2A6C-48A9-80CF-AE2DE66E140D}"/>
              </a:ext>
            </a:extLst>
          </p:cNvPr>
          <p:cNvSpPr>
            <a:spLocks noGrp="1"/>
          </p:cNvSpPr>
          <p:nvPr>
            <p:ph type="pic" sz="quarter" idx="16"/>
          </p:nvPr>
        </p:nvSpPr>
        <p:spPr>
          <a:xfrm>
            <a:off x="4413000"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Text Placeholder 9">
            <a:extLst>
              <a:ext uri="{FF2B5EF4-FFF2-40B4-BE49-F238E27FC236}">
                <a16:creationId xmlns:a16="http://schemas.microsoft.com/office/drawing/2014/main" id="{EEA12167-DC54-4DEA-8199-867A2CFF905F}"/>
              </a:ext>
            </a:extLst>
          </p:cNvPr>
          <p:cNvSpPr>
            <a:spLocks noGrp="1"/>
          </p:cNvSpPr>
          <p:nvPr>
            <p:ph type="body" sz="quarter" idx="17"/>
          </p:nvPr>
        </p:nvSpPr>
        <p:spPr>
          <a:xfrm>
            <a:off x="4413001"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13" name="Picture Placeholder 16">
            <a:extLst>
              <a:ext uri="{FF2B5EF4-FFF2-40B4-BE49-F238E27FC236}">
                <a16:creationId xmlns:a16="http://schemas.microsoft.com/office/drawing/2014/main" id="{D2897832-36AE-4E0E-9085-204130CC145A}"/>
              </a:ext>
            </a:extLst>
          </p:cNvPr>
          <p:cNvSpPr>
            <a:spLocks noGrp="1"/>
          </p:cNvSpPr>
          <p:nvPr>
            <p:ph type="pic" sz="quarter" idx="18"/>
          </p:nvPr>
        </p:nvSpPr>
        <p:spPr>
          <a:xfrm>
            <a:off x="8130675" y="1773238"/>
            <a:ext cx="3366000" cy="334800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4" name="Text Placeholder 9">
            <a:extLst>
              <a:ext uri="{FF2B5EF4-FFF2-40B4-BE49-F238E27FC236}">
                <a16:creationId xmlns:a16="http://schemas.microsoft.com/office/drawing/2014/main" id="{8656A579-00D4-4A1D-96D5-2856157D5539}"/>
              </a:ext>
            </a:extLst>
          </p:cNvPr>
          <p:cNvSpPr>
            <a:spLocks noGrp="1"/>
          </p:cNvSpPr>
          <p:nvPr>
            <p:ph type="body" sz="quarter" idx="19"/>
          </p:nvPr>
        </p:nvSpPr>
        <p:spPr>
          <a:xfrm>
            <a:off x="8130675" y="5208155"/>
            <a:ext cx="3366000" cy="813234"/>
          </a:xfrm>
        </p:spPr>
        <p:txBody>
          <a:bodyPr/>
          <a:lstStyle>
            <a:lvl1pPr marL="0" indent="0">
              <a:buFontTx/>
              <a:buNone/>
              <a:defRPr sz="1400"/>
            </a:lvl1pPr>
            <a:lvl2pPr marL="153988" indent="0">
              <a:buFontTx/>
              <a:buNone/>
              <a:defRPr/>
            </a:lvl2pPr>
            <a:lvl3pPr marL="339725" indent="0">
              <a:buFontTx/>
              <a:buNone/>
              <a:defRPr/>
            </a:lvl3pPr>
          </a:lstStyle>
          <a:p>
            <a:pPr lvl="0"/>
            <a:r>
              <a:rPr lang="en-US"/>
              <a:t>Edit Master text styles</a:t>
            </a:r>
          </a:p>
        </p:txBody>
      </p:sp>
      <p:sp>
        <p:nvSpPr>
          <p:cNvPr id="2" name="Date Placeholder 1">
            <a:extLst>
              <a:ext uri="{FF2B5EF4-FFF2-40B4-BE49-F238E27FC236}">
                <a16:creationId xmlns:a16="http://schemas.microsoft.com/office/drawing/2014/main" id="{DC9640D7-192F-438C-8BED-F8F8989ABE3F}"/>
              </a:ext>
            </a:extLst>
          </p:cNvPr>
          <p:cNvSpPr>
            <a:spLocks noGrp="1"/>
          </p:cNvSpPr>
          <p:nvPr>
            <p:ph type="dt" sz="half" idx="20"/>
          </p:nvPr>
        </p:nvSpPr>
        <p:spPr/>
        <p:txBody>
          <a:bodyPr/>
          <a:lstStyle/>
          <a:p>
            <a:fld id="{29906433-2A3A-49BA-8910-BC8D72F4E0BD}" type="datetime3">
              <a:rPr lang="en-US" smtClean="0"/>
              <a:t>27 December 2022</a:t>
            </a:fld>
            <a:endParaRPr lang="en-US" dirty="0"/>
          </a:p>
        </p:txBody>
      </p:sp>
      <p:sp>
        <p:nvSpPr>
          <p:cNvPr id="3" name="Footer Placeholder 2">
            <a:extLst>
              <a:ext uri="{FF2B5EF4-FFF2-40B4-BE49-F238E27FC236}">
                <a16:creationId xmlns:a16="http://schemas.microsoft.com/office/drawing/2014/main" id="{C1965707-1782-4524-A082-BDE78BCCCD69}"/>
              </a:ext>
            </a:extLst>
          </p:cNvPr>
          <p:cNvSpPr>
            <a:spLocks noGrp="1"/>
          </p:cNvSpPr>
          <p:nvPr>
            <p:ph type="ftr" sz="quarter" idx="21"/>
          </p:nvPr>
        </p:nvSpPr>
        <p:spPr/>
        <p:txBody>
          <a:bodyPr/>
          <a:lstStyle/>
          <a:p>
            <a:r>
              <a:rPr lang="en-US"/>
              <a:t>CONFIDENTIAL. For Internal Use Only.</a:t>
            </a:r>
            <a:endParaRPr lang="en-US" dirty="0"/>
          </a:p>
        </p:txBody>
      </p:sp>
      <p:sp>
        <p:nvSpPr>
          <p:cNvPr id="8" name="Slide Number Placeholder 7">
            <a:extLst>
              <a:ext uri="{FF2B5EF4-FFF2-40B4-BE49-F238E27FC236}">
                <a16:creationId xmlns:a16="http://schemas.microsoft.com/office/drawing/2014/main" id="{735A0A7E-28CC-4E09-B598-AC2602959504}"/>
              </a:ext>
            </a:extLst>
          </p:cNvPr>
          <p:cNvSpPr>
            <a:spLocks noGrp="1"/>
          </p:cNvSpPr>
          <p:nvPr>
            <p:ph type="sldNum" sz="quarter" idx="22"/>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17790385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12 - Heading with text bullet and picture">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EBA8AC51-624D-400A-9881-7445ECC8EC27}"/>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5AC75909-1AC1-4024-8158-7AF297D3B637}"/>
              </a:ext>
            </a:extLst>
          </p:cNvPr>
          <p:cNvSpPr>
            <a:spLocks noGrp="1"/>
          </p:cNvSpPr>
          <p:nvPr>
            <p:ph type="pic" sz="quarter" idx="15"/>
          </p:nvPr>
        </p:nvSpPr>
        <p:spPr>
          <a:xfrm>
            <a:off x="6938954" y="0"/>
            <a:ext cx="5253046" cy="5774490"/>
          </a:xfrm>
          <a:custGeom>
            <a:avLst/>
            <a:gdLst>
              <a:gd name="connsiteX0" fmla="*/ 4523770 w 5253046"/>
              <a:gd name="connsiteY0" fmla="*/ 0 h 5774490"/>
              <a:gd name="connsiteX1" fmla="*/ 5253046 w 5253046"/>
              <a:gd name="connsiteY1" fmla="*/ 0 h 5774490"/>
              <a:gd name="connsiteX2" fmla="*/ 5253046 w 5253046"/>
              <a:gd name="connsiteY2" fmla="*/ 27505 h 5774490"/>
              <a:gd name="connsiteX3" fmla="*/ 5253046 w 5253046"/>
              <a:gd name="connsiteY3" fmla="*/ 536672 h 5774490"/>
              <a:gd name="connsiteX4" fmla="*/ 5253046 w 5253046"/>
              <a:gd name="connsiteY4" fmla="*/ 4168788 h 5774490"/>
              <a:gd name="connsiteX5" fmla="*/ 2552320 w 5253046"/>
              <a:gd name="connsiteY5" fmla="*/ 5728066 h 5774490"/>
              <a:gd name="connsiteX6" fmla="*/ 2079565 w 5253046"/>
              <a:gd name="connsiteY6" fmla="*/ 5601394 h 5774490"/>
              <a:gd name="connsiteX7" fmla="*/ 46425 w 5253046"/>
              <a:gd name="connsiteY7" fmla="*/ 2079921 h 5774490"/>
              <a:gd name="connsiteX8" fmla="*/ 173097 w 5253046"/>
              <a:gd name="connsiteY8" fmla="*/ 1607167 h 5774490"/>
              <a:gd name="connsiteX9" fmla="*/ 2956765 w 5253046"/>
              <a:gd name="connsiteY9" fmla="*/ 1 h 5774490"/>
              <a:gd name="connsiteX10" fmla="*/ 4523770 w 5253046"/>
              <a:gd name="connsiteY10" fmla="*/ 1 h 57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90">
                <a:moveTo>
                  <a:pt x="4523770" y="0"/>
                </a:moveTo>
                <a:lnTo>
                  <a:pt x="5253046" y="0"/>
                </a:lnTo>
                <a:lnTo>
                  <a:pt x="5253046" y="27505"/>
                </a:lnTo>
                <a:lnTo>
                  <a:pt x="5253046" y="536672"/>
                </a:lnTo>
                <a:lnTo>
                  <a:pt x="5253046" y="4168788"/>
                </a:lnTo>
                <a:lnTo>
                  <a:pt x="2552320" y="5728066"/>
                </a:lnTo>
                <a:cubicBezTo>
                  <a:pt x="2386793" y="5823634"/>
                  <a:pt x="2175134" y="5766921"/>
                  <a:pt x="2079565" y="5601394"/>
                </a:cubicBezTo>
                <a:lnTo>
                  <a:pt x="46425" y="2079921"/>
                </a:lnTo>
                <a:cubicBezTo>
                  <a:pt x="-49143" y="1914394"/>
                  <a:pt x="7570" y="1702735"/>
                  <a:pt x="173097" y="1607167"/>
                </a:cubicBezTo>
                <a:lnTo>
                  <a:pt x="2956765" y="1"/>
                </a:lnTo>
                <a:lnTo>
                  <a:pt x="4523770" y="1"/>
                </a:ln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Date Placeholder 14">
            <a:extLst>
              <a:ext uri="{FF2B5EF4-FFF2-40B4-BE49-F238E27FC236}">
                <a16:creationId xmlns:a16="http://schemas.microsoft.com/office/drawing/2014/main" id="{898CD92C-5894-4207-9621-E840C9E7F0FC}"/>
              </a:ext>
            </a:extLst>
          </p:cNvPr>
          <p:cNvSpPr>
            <a:spLocks noGrp="1"/>
          </p:cNvSpPr>
          <p:nvPr>
            <p:ph type="dt" sz="half" idx="16"/>
          </p:nvPr>
        </p:nvSpPr>
        <p:spPr/>
        <p:txBody>
          <a:bodyPr/>
          <a:lstStyle/>
          <a:p>
            <a:fld id="{8056D0BB-2FDF-4A1F-BC79-BFA3926CB41F}" type="datetime3">
              <a:rPr lang="en-US" smtClean="0"/>
              <a:t>27 December 2022</a:t>
            </a:fld>
            <a:endParaRPr lang="en-US" dirty="0"/>
          </a:p>
        </p:txBody>
      </p:sp>
      <p:sp>
        <p:nvSpPr>
          <p:cNvPr id="19" name="Footer Placeholder 18">
            <a:extLst>
              <a:ext uri="{FF2B5EF4-FFF2-40B4-BE49-F238E27FC236}">
                <a16:creationId xmlns:a16="http://schemas.microsoft.com/office/drawing/2014/main" id="{397FA148-944F-48C7-B628-022802F2AC7A}"/>
              </a:ext>
            </a:extLst>
          </p:cNvPr>
          <p:cNvSpPr>
            <a:spLocks noGrp="1"/>
          </p:cNvSpPr>
          <p:nvPr>
            <p:ph type="ftr" sz="quarter" idx="17"/>
          </p:nvPr>
        </p:nvSpPr>
        <p:spPr/>
        <p:txBody>
          <a:bodyPr/>
          <a:lstStyle/>
          <a:p>
            <a:r>
              <a:rPr lang="en-US"/>
              <a:t>CONFIDENTIAL. For Internal Use Only.</a:t>
            </a:r>
            <a:endParaRPr lang="en-US" dirty="0"/>
          </a:p>
        </p:txBody>
      </p:sp>
      <p:sp>
        <p:nvSpPr>
          <p:cNvPr id="20" name="Slide Number Placeholder 19">
            <a:extLst>
              <a:ext uri="{FF2B5EF4-FFF2-40B4-BE49-F238E27FC236}">
                <a16:creationId xmlns:a16="http://schemas.microsoft.com/office/drawing/2014/main" id="{5926AE34-13D7-4677-81A9-1224285EA8E5}"/>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63854598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13 - Heading with text bullet and picture with snow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4">
            <a:extLst>
              <a:ext uri="{FF2B5EF4-FFF2-40B4-BE49-F238E27FC236}">
                <a16:creationId xmlns:a16="http://schemas.microsoft.com/office/drawing/2014/main" id="{6B3D6906-11C8-48EF-8D5A-179C11FEEB23}"/>
              </a:ext>
            </a:extLst>
          </p:cNvPr>
          <p:cNvSpPr>
            <a:spLocks noGrp="1"/>
          </p:cNvSpPr>
          <p:nvPr>
            <p:ph sz="quarter" idx="19"/>
          </p:nvPr>
        </p:nvSpPr>
        <p:spPr>
          <a:xfrm>
            <a:off x="696000" y="1773238"/>
            <a:ext cx="5219326" cy="4248150"/>
          </a:xfrm>
        </p:spPr>
        <p:txBody>
          <a:bodyPr/>
          <a:lstStyle/>
          <a:p>
            <a:pPr lvl="0"/>
            <a:r>
              <a:rPr lang="en-US"/>
              <a:t>Edit Master text styles</a:t>
            </a:r>
          </a:p>
          <a:p>
            <a:pPr lvl="1"/>
            <a:r>
              <a:rPr lang="en-US"/>
              <a:t>Second level</a:t>
            </a:r>
          </a:p>
          <a:p>
            <a:pPr lvl="2"/>
            <a:r>
              <a:rPr lang="en-US"/>
              <a:t>Third level</a:t>
            </a:r>
          </a:p>
        </p:txBody>
      </p:sp>
      <p:sp>
        <p:nvSpPr>
          <p:cNvPr id="14" name="Picture Placeholder 13">
            <a:extLst>
              <a:ext uri="{FF2B5EF4-FFF2-40B4-BE49-F238E27FC236}">
                <a16:creationId xmlns:a16="http://schemas.microsoft.com/office/drawing/2014/main" id="{1BBAD701-AB68-46F0-B316-D316FD817603}"/>
              </a:ext>
            </a:extLst>
          </p:cNvPr>
          <p:cNvSpPr>
            <a:spLocks noGrp="1"/>
          </p:cNvSpPr>
          <p:nvPr>
            <p:ph type="pic" sz="quarter" idx="15"/>
          </p:nvPr>
        </p:nvSpPr>
        <p:spPr>
          <a:xfrm>
            <a:off x="6938954" y="2"/>
            <a:ext cx="5253046" cy="5774489"/>
          </a:xfrm>
          <a:custGeom>
            <a:avLst/>
            <a:gdLst>
              <a:gd name="connsiteX0" fmla="*/ 2956765 w 5253046"/>
              <a:gd name="connsiteY0" fmla="*/ 0 h 5774489"/>
              <a:gd name="connsiteX1" fmla="*/ 5237166 w 5253046"/>
              <a:gd name="connsiteY1" fmla="*/ 0 h 5774489"/>
              <a:gd name="connsiteX2" fmla="*/ 5253046 w 5253046"/>
              <a:gd name="connsiteY2" fmla="*/ 27504 h 5774489"/>
              <a:gd name="connsiteX3" fmla="*/ 5253046 w 5253046"/>
              <a:gd name="connsiteY3" fmla="*/ 4168787 h 5774489"/>
              <a:gd name="connsiteX4" fmla="*/ 2552320 w 5253046"/>
              <a:gd name="connsiteY4" fmla="*/ 5728065 h 5774489"/>
              <a:gd name="connsiteX5" fmla="*/ 2079565 w 5253046"/>
              <a:gd name="connsiteY5" fmla="*/ 5601393 h 5774489"/>
              <a:gd name="connsiteX6" fmla="*/ 46425 w 5253046"/>
              <a:gd name="connsiteY6" fmla="*/ 2079920 h 5774489"/>
              <a:gd name="connsiteX7" fmla="*/ 173097 w 5253046"/>
              <a:gd name="connsiteY7"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3046" h="5774489">
                <a:moveTo>
                  <a:pt x="2956765" y="0"/>
                </a:moveTo>
                <a:lnTo>
                  <a:pt x="5237166" y="0"/>
                </a:lnTo>
                <a:lnTo>
                  <a:pt x="5253046" y="27504"/>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8" name="Date Placeholder 7">
            <a:extLst>
              <a:ext uri="{FF2B5EF4-FFF2-40B4-BE49-F238E27FC236}">
                <a16:creationId xmlns:a16="http://schemas.microsoft.com/office/drawing/2014/main" id="{707DE5C8-9B52-4332-A89D-35E571648324}"/>
              </a:ext>
            </a:extLst>
          </p:cNvPr>
          <p:cNvSpPr>
            <a:spLocks noGrp="1"/>
          </p:cNvSpPr>
          <p:nvPr>
            <p:ph type="dt" sz="half" idx="16"/>
          </p:nvPr>
        </p:nvSpPr>
        <p:spPr/>
        <p:txBody>
          <a:bodyPr/>
          <a:lstStyle/>
          <a:p>
            <a:fld id="{F5017275-977C-4DCB-B6BE-19B6225D9608}" type="datetime3">
              <a:rPr lang="en-US" smtClean="0"/>
              <a:t>27 December 2022</a:t>
            </a:fld>
            <a:endParaRPr lang="en-US" dirty="0"/>
          </a:p>
        </p:txBody>
      </p:sp>
      <p:sp>
        <p:nvSpPr>
          <p:cNvPr id="15" name="Footer Placeholder 14">
            <a:extLst>
              <a:ext uri="{FF2B5EF4-FFF2-40B4-BE49-F238E27FC236}">
                <a16:creationId xmlns:a16="http://schemas.microsoft.com/office/drawing/2014/main" id="{D8968C54-7C67-47F5-B33C-42A8E40B3296}"/>
              </a:ext>
            </a:extLst>
          </p:cNvPr>
          <p:cNvSpPr>
            <a:spLocks noGrp="1"/>
          </p:cNvSpPr>
          <p:nvPr>
            <p:ph type="ftr" sz="quarter" idx="17"/>
          </p:nvPr>
        </p:nvSpPr>
        <p:spPr/>
        <p:txBody>
          <a:bodyPr/>
          <a:lstStyle/>
          <a:p>
            <a:r>
              <a:rPr lang="en-US"/>
              <a:t>CONFIDENTIAL. For Internal Use Only.</a:t>
            </a:r>
            <a:endParaRPr lang="en-US" dirty="0"/>
          </a:p>
        </p:txBody>
      </p:sp>
      <p:sp>
        <p:nvSpPr>
          <p:cNvPr id="16" name="Slide Number Placeholder 15">
            <a:extLst>
              <a:ext uri="{FF2B5EF4-FFF2-40B4-BE49-F238E27FC236}">
                <a16:creationId xmlns:a16="http://schemas.microsoft.com/office/drawing/2014/main" id="{F430A758-BC26-4A81-B678-8E6CE588F82B}"/>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5650529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14 - Heading with text bullet and picture with blu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4A6B25-FC4A-4987-9474-291CA10989BF}"/>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4">
            <a:extLst>
              <a:ext uri="{FF2B5EF4-FFF2-40B4-BE49-F238E27FC236}">
                <a16:creationId xmlns:a16="http://schemas.microsoft.com/office/drawing/2014/main" id="{A4727D2C-68A2-4036-B1F5-6E338BAB3ED6}"/>
              </a:ext>
            </a:extLst>
          </p:cNvPr>
          <p:cNvSpPr>
            <a:spLocks noGrp="1"/>
          </p:cNvSpPr>
          <p:nvPr>
            <p:ph sz="quarter" idx="19"/>
          </p:nvPr>
        </p:nvSpPr>
        <p:spPr>
          <a:xfrm>
            <a:off x="696000" y="1773238"/>
            <a:ext cx="5219326"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a:xfrm>
            <a:off x="696000" y="412225"/>
            <a:ext cx="5220000" cy="676800"/>
          </a:xfrm>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522000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5" name="Picture Placeholder 14">
            <a:extLst>
              <a:ext uri="{FF2B5EF4-FFF2-40B4-BE49-F238E27FC236}">
                <a16:creationId xmlns:a16="http://schemas.microsoft.com/office/drawing/2014/main" id="{85DA3AAA-78F0-47D5-B932-B2997E8EED93}"/>
              </a:ext>
            </a:extLst>
          </p:cNvPr>
          <p:cNvSpPr>
            <a:spLocks noGrp="1"/>
          </p:cNvSpPr>
          <p:nvPr>
            <p:ph type="pic" sz="quarter" idx="15"/>
          </p:nvPr>
        </p:nvSpPr>
        <p:spPr>
          <a:xfrm>
            <a:off x="6938954" y="0"/>
            <a:ext cx="5253046" cy="5774489"/>
          </a:xfrm>
          <a:custGeom>
            <a:avLst/>
            <a:gdLst>
              <a:gd name="connsiteX0" fmla="*/ 2956765 w 5253046"/>
              <a:gd name="connsiteY0" fmla="*/ 0 h 5774489"/>
              <a:gd name="connsiteX1" fmla="*/ 3930431 w 5253046"/>
              <a:gd name="connsiteY1" fmla="*/ 0 h 5774489"/>
              <a:gd name="connsiteX2" fmla="*/ 5237166 w 5253046"/>
              <a:gd name="connsiteY2" fmla="*/ 0 h 5774489"/>
              <a:gd name="connsiteX3" fmla="*/ 5253046 w 5253046"/>
              <a:gd name="connsiteY3" fmla="*/ 0 h 5774489"/>
              <a:gd name="connsiteX4" fmla="*/ 5253046 w 5253046"/>
              <a:gd name="connsiteY4" fmla="*/ 27504 h 5774489"/>
              <a:gd name="connsiteX5" fmla="*/ 5253046 w 5253046"/>
              <a:gd name="connsiteY5" fmla="*/ 1289957 h 5774489"/>
              <a:gd name="connsiteX6" fmla="*/ 5253046 w 5253046"/>
              <a:gd name="connsiteY6" fmla="*/ 4168787 h 5774489"/>
              <a:gd name="connsiteX7" fmla="*/ 2552320 w 5253046"/>
              <a:gd name="connsiteY7" fmla="*/ 5728065 h 5774489"/>
              <a:gd name="connsiteX8" fmla="*/ 2079565 w 5253046"/>
              <a:gd name="connsiteY8" fmla="*/ 5601393 h 5774489"/>
              <a:gd name="connsiteX9" fmla="*/ 46425 w 5253046"/>
              <a:gd name="connsiteY9" fmla="*/ 2079920 h 5774489"/>
              <a:gd name="connsiteX10" fmla="*/ 173097 w 5253046"/>
              <a:gd name="connsiteY10" fmla="*/ 1607166 h 577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3046" h="5774489">
                <a:moveTo>
                  <a:pt x="2956765" y="0"/>
                </a:moveTo>
                <a:lnTo>
                  <a:pt x="3930431" y="0"/>
                </a:lnTo>
                <a:lnTo>
                  <a:pt x="5237166" y="0"/>
                </a:lnTo>
                <a:lnTo>
                  <a:pt x="5253046" y="0"/>
                </a:lnTo>
                <a:lnTo>
                  <a:pt x="5253046" y="27504"/>
                </a:lnTo>
                <a:lnTo>
                  <a:pt x="5253046" y="1289957"/>
                </a:lnTo>
                <a:lnTo>
                  <a:pt x="5253046" y="4168787"/>
                </a:lnTo>
                <a:lnTo>
                  <a:pt x="2552320" y="5728065"/>
                </a:lnTo>
                <a:cubicBezTo>
                  <a:pt x="2386793" y="5823633"/>
                  <a:pt x="2175134" y="5766920"/>
                  <a:pt x="2079565" y="5601393"/>
                </a:cubicBezTo>
                <a:lnTo>
                  <a:pt x="46425" y="2079920"/>
                </a:lnTo>
                <a:cubicBezTo>
                  <a:pt x="-49143" y="1914393"/>
                  <a:pt x="7570" y="1702734"/>
                  <a:pt x="173097" y="1607166"/>
                </a:cubicBezTo>
                <a:close/>
              </a:path>
            </a:pathLst>
          </a:custGeom>
          <a:blipFill>
            <a:blip r:embed="rId2"/>
            <a:stretch>
              <a:fillRect/>
            </a:stretch>
          </a:blipFill>
        </p:spPr>
        <p:txBody>
          <a:bodyPr wrap="square" tIns="576000" anchor="ctr" anchorCtr="0">
            <a:noAutofit/>
          </a:bodyPr>
          <a:lstStyle>
            <a:lvl1pPr marL="0" indent="0" algn="ctr">
              <a:buFontTx/>
              <a:buNone/>
              <a:defRPr sz="1200">
                <a:solidFill>
                  <a:schemeClr val="bg1"/>
                </a:solidFill>
              </a:defRPr>
            </a:lvl1pPr>
          </a:lstStyle>
          <a:p>
            <a:r>
              <a:rPr lang="en-US"/>
              <a:t>Click icon to add picture</a:t>
            </a:r>
          </a:p>
        </p:txBody>
      </p:sp>
      <p:sp>
        <p:nvSpPr>
          <p:cNvPr id="2" name="Date Placeholder 1">
            <a:extLst>
              <a:ext uri="{FF2B5EF4-FFF2-40B4-BE49-F238E27FC236}">
                <a16:creationId xmlns:a16="http://schemas.microsoft.com/office/drawing/2014/main" id="{C738F9CE-F48B-41E0-BCF8-E8ACF7F4CC01}"/>
              </a:ext>
            </a:extLst>
          </p:cNvPr>
          <p:cNvSpPr>
            <a:spLocks noGrp="1"/>
          </p:cNvSpPr>
          <p:nvPr>
            <p:ph type="dt" sz="half" idx="16"/>
          </p:nvPr>
        </p:nvSpPr>
        <p:spPr/>
        <p:txBody>
          <a:bodyPr/>
          <a:lstStyle/>
          <a:p>
            <a:fld id="{951961F6-3D9A-4076-A35B-F61CDB57DF5A}" type="datetime3">
              <a:rPr lang="en-US" smtClean="0"/>
              <a:t>27 December 2022</a:t>
            </a:fld>
            <a:endParaRPr lang="en-US" dirty="0"/>
          </a:p>
        </p:txBody>
      </p:sp>
      <p:sp>
        <p:nvSpPr>
          <p:cNvPr id="3" name="Footer Placeholder 2">
            <a:extLst>
              <a:ext uri="{FF2B5EF4-FFF2-40B4-BE49-F238E27FC236}">
                <a16:creationId xmlns:a16="http://schemas.microsoft.com/office/drawing/2014/main" id="{00242717-EB3B-433A-8A7B-3ED125B9FD4A}"/>
              </a:ext>
            </a:extLst>
          </p:cNvPr>
          <p:cNvSpPr>
            <a:spLocks noGrp="1"/>
          </p:cNvSpPr>
          <p:nvPr>
            <p:ph type="ftr" sz="quarter" idx="17"/>
          </p:nvPr>
        </p:nvSpPr>
        <p:spPr/>
        <p:txBody>
          <a:bodyPr/>
          <a:lstStyle/>
          <a:p>
            <a:r>
              <a:rPr lang="en-US"/>
              <a:t>CONFIDENTIAL. For Internal Use Only.</a:t>
            </a:r>
            <a:endParaRPr lang="en-US" dirty="0"/>
          </a:p>
        </p:txBody>
      </p:sp>
      <p:sp>
        <p:nvSpPr>
          <p:cNvPr id="8" name="Slide Number Placeholder 7">
            <a:extLst>
              <a:ext uri="{FF2B5EF4-FFF2-40B4-BE49-F238E27FC236}">
                <a16:creationId xmlns:a16="http://schemas.microsoft.com/office/drawing/2014/main" id="{6E50CACE-D412-449F-A5A3-A1FB0A6E0AC5}"/>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8571059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3 Content - Heading and bullet text on blue 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748D3-BDF4-491B-AA8F-BAF29183165D}"/>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11" name="Content Placeholder 4">
            <a:extLst>
              <a:ext uri="{FF2B5EF4-FFF2-40B4-BE49-F238E27FC236}">
                <a16:creationId xmlns:a16="http://schemas.microsoft.com/office/drawing/2014/main" id="{982DBECE-2A44-42AF-AF45-0CF8B022EEAA}"/>
              </a:ext>
            </a:extLst>
          </p:cNvPr>
          <p:cNvSpPr>
            <a:spLocks noGrp="1"/>
          </p:cNvSpPr>
          <p:nvPr>
            <p:ph sz="quarter" idx="18"/>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CA7FD718-CAC7-00FD-82CD-1B519D47BA1A}"/>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6377338D-276C-41FD-BAA5-917BC5C1A593}" type="datetime1">
              <a:rPr lang="en-US" smtClean="0"/>
              <a:t>12/27/2022</a:t>
            </a:fld>
            <a:endParaRPr lang="en-US"/>
          </a:p>
        </p:txBody>
      </p:sp>
      <p:sp>
        <p:nvSpPr>
          <p:cNvPr id="5" name="Footer Placeholder 4">
            <a:extLst>
              <a:ext uri="{FF2B5EF4-FFF2-40B4-BE49-F238E27FC236}">
                <a16:creationId xmlns:a16="http://schemas.microsoft.com/office/drawing/2014/main" id="{A1523A8B-B959-E8C5-A14F-89B65F22A960}"/>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6" name="Slide Number Placeholder 5">
            <a:extLst>
              <a:ext uri="{FF2B5EF4-FFF2-40B4-BE49-F238E27FC236}">
                <a16:creationId xmlns:a16="http://schemas.microsoft.com/office/drawing/2014/main" id="{7A7D2651-96D9-FD71-C4CB-285662CCA947}"/>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21361122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14 - Fullscreen pictur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5B5DA41-82D4-40C7-B4BD-CF94860CACF2}"/>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2" name="Date Placeholder 1">
            <a:extLst>
              <a:ext uri="{FF2B5EF4-FFF2-40B4-BE49-F238E27FC236}">
                <a16:creationId xmlns:a16="http://schemas.microsoft.com/office/drawing/2014/main" id="{2F810618-8154-4904-9138-C609BA8F0550}"/>
              </a:ext>
            </a:extLst>
          </p:cNvPr>
          <p:cNvSpPr>
            <a:spLocks noGrp="1"/>
          </p:cNvSpPr>
          <p:nvPr>
            <p:ph type="dt" sz="half" idx="16"/>
          </p:nvPr>
        </p:nvSpPr>
        <p:spPr/>
        <p:txBody>
          <a:bodyPr/>
          <a:lstStyle/>
          <a:p>
            <a:fld id="{239617DE-5078-494B-8DF7-720D7725A875}" type="datetime3">
              <a:rPr lang="en-US" smtClean="0"/>
              <a:t>27 December 2022</a:t>
            </a:fld>
            <a:endParaRPr lang="en-US" dirty="0"/>
          </a:p>
        </p:txBody>
      </p:sp>
      <p:sp>
        <p:nvSpPr>
          <p:cNvPr id="3" name="Footer Placeholder 2">
            <a:extLst>
              <a:ext uri="{FF2B5EF4-FFF2-40B4-BE49-F238E27FC236}">
                <a16:creationId xmlns:a16="http://schemas.microsoft.com/office/drawing/2014/main" id="{26A2CD14-62A3-4DF2-97BF-7EE215FC9875}"/>
              </a:ext>
            </a:extLst>
          </p:cNvPr>
          <p:cNvSpPr>
            <a:spLocks noGrp="1"/>
          </p:cNvSpPr>
          <p:nvPr>
            <p:ph type="ftr" sz="quarter" idx="17"/>
          </p:nvPr>
        </p:nvSpPr>
        <p:spPr/>
        <p:txBody>
          <a:bodyPr/>
          <a:lstStyle/>
          <a:p>
            <a:r>
              <a:rPr lang="en-US"/>
              <a:t>CONFIDENTIAL. For Internal Use Only.</a:t>
            </a:r>
            <a:endParaRPr lang="en-US" dirty="0"/>
          </a:p>
        </p:txBody>
      </p:sp>
      <p:sp>
        <p:nvSpPr>
          <p:cNvPr id="8" name="Slide Number Placeholder 7">
            <a:extLst>
              <a:ext uri="{FF2B5EF4-FFF2-40B4-BE49-F238E27FC236}">
                <a16:creationId xmlns:a16="http://schemas.microsoft.com/office/drawing/2014/main" id="{E0253135-58C2-4EB1-B89D-C6418890CBDD}"/>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456204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15 - Heading fullscreen picture for light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9FDE74DD-7803-482B-B87C-DA73C8676CF7}"/>
              </a:ext>
            </a:extLst>
          </p:cNvPr>
          <p:cNvSpPr>
            <a:spLocks noGrp="1"/>
          </p:cNvSpPr>
          <p:nvPr>
            <p:ph type="dt" sz="half" idx="16"/>
          </p:nvPr>
        </p:nvSpPr>
        <p:spPr/>
        <p:txBody>
          <a:bodyPr/>
          <a:lstStyle/>
          <a:p>
            <a:fld id="{6CD1D702-814D-41C4-87A5-A773E650730E}" type="datetime3">
              <a:rPr lang="en-US" smtClean="0"/>
              <a:t>27 December 2022</a:t>
            </a:fld>
            <a:endParaRPr lang="en-US" dirty="0"/>
          </a:p>
        </p:txBody>
      </p:sp>
      <p:sp>
        <p:nvSpPr>
          <p:cNvPr id="3" name="Footer Placeholder 2">
            <a:extLst>
              <a:ext uri="{FF2B5EF4-FFF2-40B4-BE49-F238E27FC236}">
                <a16:creationId xmlns:a16="http://schemas.microsoft.com/office/drawing/2014/main" id="{63B0DE45-8C73-45FE-A00A-69B1A2FED74B}"/>
              </a:ext>
            </a:extLst>
          </p:cNvPr>
          <p:cNvSpPr>
            <a:spLocks noGrp="1"/>
          </p:cNvSpPr>
          <p:nvPr>
            <p:ph type="ftr" sz="quarter" idx="17"/>
          </p:nvPr>
        </p:nvSpPr>
        <p:spPr/>
        <p:txBody>
          <a:bodyPr/>
          <a:lstStyle/>
          <a:p>
            <a:r>
              <a:rPr lang="en-US"/>
              <a:t>CONFIDENTIAL. For Internal Use Only.</a:t>
            </a:r>
            <a:endParaRPr lang="en-US" dirty="0"/>
          </a:p>
        </p:txBody>
      </p:sp>
      <p:sp>
        <p:nvSpPr>
          <p:cNvPr id="11" name="Slide Number Placeholder 10">
            <a:extLst>
              <a:ext uri="{FF2B5EF4-FFF2-40B4-BE49-F238E27FC236}">
                <a16:creationId xmlns:a16="http://schemas.microsoft.com/office/drawing/2014/main" id="{BD3BFC02-B4DD-415E-BE80-4B9B909213AC}"/>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1350833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16 - Heading fullscreen picture for dark pictures">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035FBEC4-59F5-47B8-B3F3-38CB922D0E59}"/>
              </a:ext>
            </a:extLst>
          </p:cNvPr>
          <p:cNvSpPr>
            <a:spLocks noGrp="1"/>
          </p:cNvSpPr>
          <p:nvPr>
            <p:ph type="dt" sz="half" idx="16"/>
          </p:nvPr>
        </p:nvSpPr>
        <p:spPr/>
        <p:txBody>
          <a:bodyPr/>
          <a:lstStyle/>
          <a:p>
            <a:fld id="{4E246C00-EE1F-45E5-ADA9-4F362F03750F}" type="datetime3">
              <a:rPr lang="en-US" smtClean="0"/>
              <a:t>27 December 2022</a:t>
            </a:fld>
            <a:endParaRPr lang="en-US" dirty="0"/>
          </a:p>
        </p:txBody>
      </p:sp>
      <p:sp>
        <p:nvSpPr>
          <p:cNvPr id="3" name="Footer Placeholder 2">
            <a:extLst>
              <a:ext uri="{FF2B5EF4-FFF2-40B4-BE49-F238E27FC236}">
                <a16:creationId xmlns:a16="http://schemas.microsoft.com/office/drawing/2014/main" id="{DAE245F7-3C81-43CD-8F57-094ADB4F666C}"/>
              </a:ext>
            </a:extLst>
          </p:cNvPr>
          <p:cNvSpPr>
            <a:spLocks noGrp="1"/>
          </p:cNvSpPr>
          <p:nvPr>
            <p:ph type="ftr" sz="quarter" idx="17"/>
          </p:nvPr>
        </p:nvSpPr>
        <p:spPr/>
        <p:txBody>
          <a:bodyPr/>
          <a:lstStyle/>
          <a:p>
            <a:r>
              <a:rPr lang="en-US"/>
              <a:t>CONFIDENTIAL. For Internal Use Only.</a:t>
            </a:r>
            <a:endParaRPr lang="en-US" dirty="0"/>
          </a:p>
        </p:txBody>
      </p:sp>
      <p:sp>
        <p:nvSpPr>
          <p:cNvPr id="8" name="Slide Number Placeholder 7">
            <a:extLst>
              <a:ext uri="{FF2B5EF4-FFF2-40B4-BE49-F238E27FC236}">
                <a16:creationId xmlns:a16="http://schemas.microsoft.com/office/drawing/2014/main" id="{0CB09AD5-0668-4482-8312-770FE726D70E}"/>
              </a:ext>
            </a:extLst>
          </p:cNvPr>
          <p:cNvSpPr>
            <a:spLocks noGrp="1"/>
          </p:cNvSpPr>
          <p:nvPr>
            <p:ph type="sldNum" sz="quarter" idx="18"/>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9080170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17 - Heading and bullet text on fullscreen for light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bg2"/>
          </a:solidFill>
        </p:spPr>
        <p:txBody>
          <a:bodyPr tIns="576000" anchor="ctr" anchorCtr="0"/>
          <a:lstStyle>
            <a:lvl1pPr marL="0" indent="0" algn="ctr">
              <a:buFontTx/>
              <a:buNone/>
              <a:defRPr sz="1200">
                <a:solidFill>
                  <a:schemeClr val="tx1"/>
                </a:solidFill>
              </a:defRPr>
            </a:lvl1pPr>
          </a:lstStyle>
          <a:p>
            <a:r>
              <a:rPr lang="en-US"/>
              <a:t>Click icon to add picture</a:t>
            </a:r>
          </a:p>
        </p:txBody>
      </p:sp>
      <p:sp>
        <p:nvSpPr>
          <p:cNvPr id="13" name="Content Placeholder 4">
            <a:extLst>
              <a:ext uri="{FF2B5EF4-FFF2-40B4-BE49-F238E27FC236}">
                <a16:creationId xmlns:a16="http://schemas.microsoft.com/office/drawing/2014/main" id="{80881493-077C-4AB2-96A9-4163925FDD85}"/>
              </a:ext>
            </a:extLst>
          </p:cNvPr>
          <p:cNvSpPr>
            <a:spLocks noGrp="1"/>
          </p:cNvSpPr>
          <p:nvPr>
            <p:ph sz="quarter" idx="20"/>
          </p:nvPr>
        </p:nvSpPr>
        <p:spPr>
          <a:xfrm>
            <a:off x="696000" y="1773238"/>
            <a:ext cx="8640000" cy="4248150"/>
          </a:xfrm>
        </p:spPr>
        <p:txBody>
          <a:body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8" name="Date Placeholder 7">
            <a:extLst>
              <a:ext uri="{FF2B5EF4-FFF2-40B4-BE49-F238E27FC236}">
                <a16:creationId xmlns:a16="http://schemas.microsoft.com/office/drawing/2014/main" id="{97AD2DCA-8FBB-4B80-89E6-1B1A7150DB95}"/>
              </a:ext>
            </a:extLst>
          </p:cNvPr>
          <p:cNvSpPr>
            <a:spLocks noGrp="1"/>
          </p:cNvSpPr>
          <p:nvPr>
            <p:ph type="dt" sz="half" idx="17"/>
          </p:nvPr>
        </p:nvSpPr>
        <p:spPr/>
        <p:txBody>
          <a:bodyPr/>
          <a:lstStyle/>
          <a:p>
            <a:fld id="{30E71CEA-F70F-49AF-BB7B-0EFA7D95C83A}" type="datetime3">
              <a:rPr lang="en-US" smtClean="0"/>
              <a:t>27 December 2022</a:t>
            </a:fld>
            <a:endParaRPr lang="en-US" dirty="0"/>
          </a:p>
        </p:txBody>
      </p:sp>
      <p:sp>
        <p:nvSpPr>
          <p:cNvPr id="10" name="Footer Placeholder 9">
            <a:extLst>
              <a:ext uri="{FF2B5EF4-FFF2-40B4-BE49-F238E27FC236}">
                <a16:creationId xmlns:a16="http://schemas.microsoft.com/office/drawing/2014/main" id="{DB9D3BC1-184D-4441-BA96-95C93C5A7AAC}"/>
              </a:ext>
            </a:extLst>
          </p:cNvPr>
          <p:cNvSpPr>
            <a:spLocks noGrp="1"/>
          </p:cNvSpPr>
          <p:nvPr>
            <p:ph type="ftr" sz="quarter" idx="18"/>
          </p:nvPr>
        </p:nvSpPr>
        <p:spPr/>
        <p:txBody>
          <a:bodyPr/>
          <a:lstStyle/>
          <a:p>
            <a:r>
              <a:rPr lang="en-US"/>
              <a:t>CONFIDENTIAL. For Internal Use Only.</a:t>
            </a:r>
            <a:endParaRPr lang="en-US" dirty="0"/>
          </a:p>
        </p:txBody>
      </p:sp>
      <p:sp>
        <p:nvSpPr>
          <p:cNvPr id="11" name="Slide Number Placeholder 10">
            <a:extLst>
              <a:ext uri="{FF2B5EF4-FFF2-40B4-BE49-F238E27FC236}">
                <a16:creationId xmlns:a16="http://schemas.microsoft.com/office/drawing/2014/main" id="{88745D12-BDC3-43C8-8E38-B51B8126EFF1}"/>
              </a:ext>
            </a:extLst>
          </p:cNvPr>
          <p:cNvSpPr>
            <a:spLocks noGrp="1"/>
          </p:cNvSpPr>
          <p:nvPr>
            <p:ph type="sldNum" sz="quarter" idx="19"/>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5744827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18 - Heading and bullet text on fullscreen for dark picture">
    <p:spTree>
      <p:nvGrpSpPr>
        <p:cNvPr id="1" name=""/>
        <p:cNvGrpSpPr/>
        <p:nvPr/>
      </p:nvGrpSpPr>
      <p:grpSpPr>
        <a:xfrm>
          <a:off x="0" y="0"/>
          <a:ext cx="0" cy="0"/>
          <a:chOff x="0" y="0"/>
          <a:chExt cx="0" cy="0"/>
        </a:xfrm>
      </p:grpSpPr>
      <p:sp>
        <p:nvSpPr>
          <p:cNvPr id="9" name="Picture Placeholder 16">
            <a:extLst>
              <a:ext uri="{FF2B5EF4-FFF2-40B4-BE49-F238E27FC236}">
                <a16:creationId xmlns:a16="http://schemas.microsoft.com/office/drawing/2014/main" id="{AC1159C5-8F9A-4CBA-8831-FB8CC34B5934}"/>
              </a:ext>
            </a:extLst>
          </p:cNvPr>
          <p:cNvSpPr>
            <a:spLocks noGrp="1"/>
          </p:cNvSpPr>
          <p:nvPr>
            <p:ph type="pic" sz="quarter" idx="15"/>
          </p:nvPr>
        </p:nvSpPr>
        <p:spPr>
          <a:xfrm>
            <a:off x="0" y="0"/>
            <a:ext cx="12192000" cy="6165850"/>
          </a:xfrm>
          <a:solidFill>
            <a:schemeClr val="accent2"/>
          </a:solidFill>
        </p:spPr>
        <p:txBody>
          <a:bodyPr tIns="576000" anchor="ctr" anchorCtr="0"/>
          <a:lstStyle>
            <a:lvl1pPr marL="0" indent="0" algn="ctr">
              <a:buFontTx/>
              <a:buNone/>
              <a:defRPr sz="1200">
                <a:solidFill>
                  <a:schemeClr val="bg1"/>
                </a:solidFill>
              </a:defRPr>
            </a:lvl1pPr>
          </a:lstStyle>
          <a:p>
            <a:r>
              <a:rPr lang="en-US"/>
              <a:t>Click icon to add picture</a:t>
            </a:r>
          </a:p>
        </p:txBody>
      </p:sp>
      <p:sp>
        <p:nvSpPr>
          <p:cNvPr id="11" name="Content Placeholder 4">
            <a:extLst>
              <a:ext uri="{FF2B5EF4-FFF2-40B4-BE49-F238E27FC236}">
                <a16:creationId xmlns:a16="http://schemas.microsoft.com/office/drawing/2014/main" id="{E5DCE741-E45F-44C7-99F8-5687D0CC19D3}"/>
              </a:ext>
            </a:extLst>
          </p:cNvPr>
          <p:cNvSpPr>
            <a:spLocks noGrp="1"/>
          </p:cNvSpPr>
          <p:nvPr>
            <p:ph sz="quarter" idx="20"/>
          </p:nvPr>
        </p:nvSpPr>
        <p:spPr>
          <a:xfrm>
            <a:off x="696000" y="1773238"/>
            <a:ext cx="8640000" cy="42481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218FCF86-891F-4837-ACCF-63BAFEDF59F3}"/>
              </a:ext>
            </a:extLst>
          </p:cNvPr>
          <p:cNvSpPr>
            <a:spLocks noGrp="1"/>
          </p:cNvSpPr>
          <p:nvPr>
            <p:ph type="dt" sz="half" idx="17"/>
          </p:nvPr>
        </p:nvSpPr>
        <p:spPr/>
        <p:txBody>
          <a:bodyPr/>
          <a:lstStyle/>
          <a:p>
            <a:fld id="{F70D8F3F-CCA8-4401-85EA-88F87B4227B6}" type="datetime3">
              <a:rPr lang="en-US" smtClean="0"/>
              <a:t>27 December 2022</a:t>
            </a:fld>
            <a:endParaRPr lang="en-US" dirty="0"/>
          </a:p>
        </p:txBody>
      </p:sp>
      <p:sp>
        <p:nvSpPr>
          <p:cNvPr id="8" name="Footer Placeholder 7">
            <a:extLst>
              <a:ext uri="{FF2B5EF4-FFF2-40B4-BE49-F238E27FC236}">
                <a16:creationId xmlns:a16="http://schemas.microsoft.com/office/drawing/2014/main" id="{4A55C7A5-30C6-4608-A790-D67BAC523440}"/>
              </a:ext>
            </a:extLst>
          </p:cNvPr>
          <p:cNvSpPr>
            <a:spLocks noGrp="1"/>
          </p:cNvSpPr>
          <p:nvPr>
            <p:ph type="ftr" sz="quarter" idx="18"/>
          </p:nvPr>
        </p:nvSpPr>
        <p:spPr/>
        <p:txBody>
          <a:bodyPr/>
          <a:lstStyle/>
          <a:p>
            <a:r>
              <a:rPr lang="en-US"/>
              <a:t>CONFIDENTIAL. For Internal Use Only.</a:t>
            </a:r>
            <a:endParaRPr lang="en-US" dirty="0"/>
          </a:p>
        </p:txBody>
      </p:sp>
      <p:sp>
        <p:nvSpPr>
          <p:cNvPr id="10" name="Slide Number Placeholder 9">
            <a:extLst>
              <a:ext uri="{FF2B5EF4-FFF2-40B4-BE49-F238E27FC236}">
                <a16:creationId xmlns:a16="http://schemas.microsoft.com/office/drawing/2014/main" id="{37F5F02F-8C46-4896-BC92-49AA647A50EF}"/>
              </a:ext>
            </a:extLst>
          </p:cNvPr>
          <p:cNvSpPr>
            <a:spLocks noGrp="1"/>
          </p:cNvSpPr>
          <p:nvPr>
            <p:ph type="sldNum" sz="quarter" idx="19"/>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354840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19 - Header only on snow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58B5A567-CECF-4E8C-9DF8-802537DB9392}"/>
              </a:ext>
            </a:extLst>
          </p:cNvPr>
          <p:cNvSpPr>
            <a:spLocks noGrp="1"/>
          </p:cNvSpPr>
          <p:nvPr>
            <p:ph type="dt" sz="half" idx="15"/>
          </p:nvPr>
        </p:nvSpPr>
        <p:spPr/>
        <p:txBody>
          <a:bodyPr/>
          <a:lstStyle/>
          <a:p>
            <a:fld id="{6CAE8E5F-CDEE-41F0-A607-94C31E3D96BC}" type="datetime3">
              <a:rPr lang="en-US" smtClean="0"/>
              <a:t>27 December 2022</a:t>
            </a:fld>
            <a:endParaRPr lang="en-US" dirty="0"/>
          </a:p>
        </p:txBody>
      </p:sp>
      <p:sp>
        <p:nvSpPr>
          <p:cNvPr id="3" name="Footer Placeholder 2">
            <a:extLst>
              <a:ext uri="{FF2B5EF4-FFF2-40B4-BE49-F238E27FC236}">
                <a16:creationId xmlns:a16="http://schemas.microsoft.com/office/drawing/2014/main" id="{AE816BFE-40C0-4268-88B7-0420E044C7C7}"/>
              </a:ext>
            </a:extLst>
          </p:cNvPr>
          <p:cNvSpPr>
            <a:spLocks noGrp="1"/>
          </p:cNvSpPr>
          <p:nvPr>
            <p:ph type="ftr" sz="quarter" idx="16"/>
          </p:nvPr>
        </p:nvSpPr>
        <p:spPr/>
        <p:txBody>
          <a:bodyPr/>
          <a:lstStyle/>
          <a:p>
            <a:r>
              <a:rPr lang="en-US"/>
              <a:t>CONFIDENTIAL. For Internal Use Only.</a:t>
            </a:r>
            <a:endParaRPr lang="en-US" dirty="0"/>
          </a:p>
        </p:txBody>
      </p:sp>
      <p:sp>
        <p:nvSpPr>
          <p:cNvPr id="9" name="Slide Number Placeholder 8">
            <a:extLst>
              <a:ext uri="{FF2B5EF4-FFF2-40B4-BE49-F238E27FC236}">
                <a16:creationId xmlns:a16="http://schemas.microsoft.com/office/drawing/2014/main" id="{D81C3C49-28EA-4AB4-BC5C-1D8A36952F02}"/>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5533993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20 - Header only on white 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2" name="Date Placeholder 1">
            <a:extLst>
              <a:ext uri="{FF2B5EF4-FFF2-40B4-BE49-F238E27FC236}">
                <a16:creationId xmlns:a16="http://schemas.microsoft.com/office/drawing/2014/main" id="{4F036DD7-6C24-4C48-8819-0528EB4199AC}"/>
              </a:ext>
            </a:extLst>
          </p:cNvPr>
          <p:cNvSpPr>
            <a:spLocks noGrp="1"/>
          </p:cNvSpPr>
          <p:nvPr>
            <p:ph type="dt" sz="half" idx="15"/>
          </p:nvPr>
        </p:nvSpPr>
        <p:spPr/>
        <p:txBody>
          <a:bodyPr/>
          <a:lstStyle/>
          <a:p>
            <a:fld id="{B696F3C1-74E8-4FFC-91CE-D7DA2F2B85B9}" type="datetime3">
              <a:rPr lang="en-US" smtClean="0"/>
              <a:t>27 December 2022</a:t>
            </a:fld>
            <a:endParaRPr lang="en-US" dirty="0"/>
          </a:p>
        </p:txBody>
      </p:sp>
      <p:sp>
        <p:nvSpPr>
          <p:cNvPr id="3" name="Footer Placeholder 2">
            <a:extLst>
              <a:ext uri="{FF2B5EF4-FFF2-40B4-BE49-F238E27FC236}">
                <a16:creationId xmlns:a16="http://schemas.microsoft.com/office/drawing/2014/main" id="{E1DD7F54-AB07-4D01-8C64-F9B2421FB583}"/>
              </a:ext>
            </a:extLst>
          </p:cNvPr>
          <p:cNvSpPr>
            <a:spLocks noGrp="1"/>
          </p:cNvSpPr>
          <p:nvPr>
            <p:ph type="ftr" sz="quarter" idx="16"/>
          </p:nvPr>
        </p:nvSpPr>
        <p:spPr/>
        <p:txBody>
          <a:bodyPr/>
          <a:lstStyle/>
          <a:p>
            <a:r>
              <a:rPr lang="en-US"/>
              <a:t>CONFIDENTIAL. For Internal Use Only.</a:t>
            </a:r>
            <a:endParaRPr lang="en-US" dirty="0"/>
          </a:p>
        </p:txBody>
      </p:sp>
      <p:sp>
        <p:nvSpPr>
          <p:cNvPr id="9" name="Slide Number Placeholder 8">
            <a:extLst>
              <a:ext uri="{FF2B5EF4-FFF2-40B4-BE49-F238E27FC236}">
                <a16:creationId xmlns:a16="http://schemas.microsoft.com/office/drawing/2014/main" id="{8278BF20-C1BE-48D3-9C5C-34133B97162E}"/>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28078730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21 - Header only on blue 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84D998-A0A1-427E-9E94-DE69BA2AF685}"/>
              </a:ext>
            </a:extLst>
          </p:cNvPr>
          <p:cNvSpPr/>
          <p:nvPr userDrawn="1"/>
        </p:nvSpPr>
        <p:spPr>
          <a:xfrm>
            <a:off x="0" y="0"/>
            <a:ext cx="12192000" cy="6165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solidFill>
                  <a:schemeClr val="bg1"/>
                </a:solidFill>
              </a:defRPr>
            </a:lvl1pPr>
          </a:lstStyle>
          <a:p>
            <a:r>
              <a:rPr lang="en-US" dirty="0"/>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solidFill>
                  <a:schemeClr val="bg1"/>
                </a:solidFill>
              </a:defRPr>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endParaRPr lang="en-US" dirty="0"/>
          </a:p>
        </p:txBody>
      </p:sp>
      <p:sp>
        <p:nvSpPr>
          <p:cNvPr id="10" name="Date Placeholder 9">
            <a:extLst>
              <a:ext uri="{FF2B5EF4-FFF2-40B4-BE49-F238E27FC236}">
                <a16:creationId xmlns:a16="http://schemas.microsoft.com/office/drawing/2014/main" id="{DC92D004-45D9-4900-8B3A-20D7F802DA48}"/>
              </a:ext>
            </a:extLst>
          </p:cNvPr>
          <p:cNvSpPr>
            <a:spLocks noGrp="1"/>
          </p:cNvSpPr>
          <p:nvPr>
            <p:ph type="dt" sz="half" idx="15"/>
          </p:nvPr>
        </p:nvSpPr>
        <p:spPr/>
        <p:txBody>
          <a:bodyPr/>
          <a:lstStyle/>
          <a:p>
            <a:fld id="{D3C8CA78-690D-41E2-938D-ED4C59240A0B}" type="datetime3">
              <a:rPr lang="en-US" smtClean="0"/>
              <a:t>27 December 2022</a:t>
            </a:fld>
            <a:endParaRPr lang="en-US" dirty="0"/>
          </a:p>
        </p:txBody>
      </p:sp>
      <p:sp>
        <p:nvSpPr>
          <p:cNvPr id="11" name="Footer Placeholder 10">
            <a:extLst>
              <a:ext uri="{FF2B5EF4-FFF2-40B4-BE49-F238E27FC236}">
                <a16:creationId xmlns:a16="http://schemas.microsoft.com/office/drawing/2014/main" id="{9C86CA62-BFDB-4F87-A424-F5D90D166B85}"/>
              </a:ext>
            </a:extLst>
          </p:cNvPr>
          <p:cNvSpPr>
            <a:spLocks noGrp="1"/>
          </p:cNvSpPr>
          <p:nvPr>
            <p:ph type="ftr" sz="quarter" idx="16"/>
          </p:nvPr>
        </p:nvSpPr>
        <p:spPr/>
        <p:txBody>
          <a:bodyPr/>
          <a:lstStyle/>
          <a:p>
            <a:r>
              <a:rPr lang="en-US"/>
              <a:t>CONFIDENTIAL. For Internal Use Only.</a:t>
            </a:r>
            <a:endParaRPr lang="en-US" dirty="0"/>
          </a:p>
        </p:txBody>
      </p:sp>
      <p:sp>
        <p:nvSpPr>
          <p:cNvPr id="13" name="Slide Number Placeholder 12">
            <a:extLst>
              <a:ext uri="{FF2B5EF4-FFF2-40B4-BE49-F238E27FC236}">
                <a16:creationId xmlns:a16="http://schemas.microsoft.com/office/drawing/2014/main" id="{2A9C68DB-004F-43DA-AAFC-81794FB395D1}"/>
              </a:ext>
            </a:extLst>
          </p:cNvPr>
          <p:cNvSpPr>
            <a:spLocks noGrp="1"/>
          </p:cNvSpPr>
          <p:nvPr>
            <p:ph type="sldNum" sz="quarter" idx="17"/>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5049983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3.22 - Empty">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C717F548-098C-4A84-BAE0-B9AE7935B9DB}"/>
              </a:ext>
            </a:extLst>
          </p:cNvPr>
          <p:cNvSpPr>
            <a:spLocks noGrp="1"/>
          </p:cNvSpPr>
          <p:nvPr>
            <p:ph type="dt" sz="half" idx="10"/>
          </p:nvPr>
        </p:nvSpPr>
        <p:spPr/>
        <p:txBody>
          <a:bodyPr/>
          <a:lstStyle/>
          <a:p>
            <a:fld id="{BBBA4827-2B5C-4202-A662-3A5547AE0FC6}" type="datetime3">
              <a:rPr lang="en-US" smtClean="0"/>
              <a:t>27 December 2022</a:t>
            </a:fld>
            <a:endParaRPr lang="en-US" dirty="0"/>
          </a:p>
        </p:txBody>
      </p:sp>
      <p:sp>
        <p:nvSpPr>
          <p:cNvPr id="9" name="Footer Placeholder 8">
            <a:extLst>
              <a:ext uri="{FF2B5EF4-FFF2-40B4-BE49-F238E27FC236}">
                <a16:creationId xmlns:a16="http://schemas.microsoft.com/office/drawing/2014/main" id="{16A88127-32A8-4077-923D-55055EFBBF0E}"/>
              </a:ext>
            </a:extLst>
          </p:cNvPr>
          <p:cNvSpPr>
            <a:spLocks noGrp="1"/>
          </p:cNvSpPr>
          <p:nvPr>
            <p:ph type="ftr" sz="quarter" idx="11"/>
          </p:nvPr>
        </p:nvSpPr>
        <p:spPr/>
        <p:txBody>
          <a:bodyPr/>
          <a:lstStyle/>
          <a:p>
            <a:r>
              <a:rPr lang="en-US"/>
              <a:t>CONFIDENTIAL. For Internal Use Only.</a:t>
            </a:r>
            <a:endParaRPr lang="en-US" dirty="0"/>
          </a:p>
        </p:txBody>
      </p:sp>
      <p:sp>
        <p:nvSpPr>
          <p:cNvPr id="10" name="Slide Number Placeholder 9">
            <a:extLst>
              <a:ext uri="{FF2B5EF4-FFF2-40B4-BE49-F238E27FC236}">
                <a16:creationId xmlns:a16="http://schemas.microsoft.com/office/drawing/2014/main" id="{B70096FE-52E7-40F9-B9B2-A6ED5492C3FF}"/>
              </a:ext>
            </a:extLst>
          </p:cNvPr>
          <p:cNvSpPr>
            <a:spLocks noGrp="1"/>
          </p:cNvSpPr>
          <p:nvPr>
            <p:ph type="sldNum" sz="quarter" idx="12"/>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5782062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1 - End inf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261975-D780-4513-BFCF-152B38AAB5B1}"/>
              </a:ext>
            </a:extLst>
          </p:cNvPr>
          <p:cNvSpPr/>
          <p:nvPr userDrawn="1"/>
        </p:nvSpPr>
        <p:spPr>
          <a:xfrm>
            <a:off x="0" y="0"/>
            <a:ext cx="12192000" cy="49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BF3031-97AC-4552-A986-A0C37D622BF6}"/>
              </a:ext>
            </a:extLst>
          </p:cNvPr>
          <p:cNvSpPr>
            <a:spLocks noGrp="1"/>
          </p:cNvSpPr>
          <p:nvPr>
            <p:ph type="title" hasCustomPrompt="1"/>
          </p:nvPr>
        </p:nvSpPr>
        <p:spPr>
          <a:xfrm>
            <a:off x="695325" y="1764000"/>
            <a:ext cx="10800000" cy="1440000"/>
          </a:xfrm>
        </p:spPr>
        <p:txBody>
          <a:bodyPr anchor="b"/>
          <a:lstStyle>
            <a:lvl1pPr>
              <a:defRPr sz="4800"/>
            </a:lvl1pPr>
          </a:lstStyle>
          <a:p>
            <a:r>
              <a:rPr lang="en-US" dirty="0"/>
              <a:t>Add text</a:t>
            </a:r>
          </a:p>
        </p:txBody>
      </p:sp>
      <p:sp>
        <p:nvSpPr>
          <p:cNvPr id="8" name="TextBox 7">
            <a:extLst>
              <a:ext uri="{FF2B5EF4-FFF2-40B4-BE49-F238E27FC236}">
                <a16:creationId xmlns:a16="http://schemas.microsoft.com/office/drawing/2014/main" id="{16002BBA-84E1-4F49-99F7-96BC06538EFC}"/>
              </a:ext>
            </a:extLst>
          </p:cNvPr>
          <p:cNvSpPr txBox="1"/>
          <p:nvPr userDrawn="1"/>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GB" sz="800" dirty="0"/>
              <a:t>Getinge is a global provider of innovative solutions for operating rooms, intensive care units, sterilization departments and for life science companies and institutions. </a:t>
            </a:r>
            <a:br>
              <a:rPr lang="en-GB" sz="800" dirty="0"/>
            </a:br>
            <a:r>
              <a:rPr lang="en-GB" sz="800" dirty="0"/>
              <a:t>Based on our </a:t>
            </a:r>
            <a:r>
              <a:rPr lang="en-GB" sz="800" dirty="0" err="1"/>
              <a:t>firsthand</a:t>
            </a:r>
            <a:r>
              <a:rPr lang="en-GB" sz="800" dirty="0"/>
              <a:t> experience and close partnerships with clinical experts, healthcare professionals and </a:t>
            </a:r>
            <a:r>
              <a:rPr lang="en-GB" sz="800" dirty="0" err="1"/>
              <a:t>medtech</a:t>
            </a:r>
            <a:r>
              <a:rPr lang="en-GB" sz="800" dirty="0"/>
              <a:t> specialists, we are improving everyday life.</a:t>
            </a:r>
            <a:endParaRPr lang="en-US" sz="800" dirty="0"/>
          </a:p>
        </p:txBody>
      </p:sp>
      <p:sp>
        <p:nvSpPr>
          <p:cNvPr id="9" name="TextBox 8">
            <a:extLst>
              <a:ext uri="{FF2B5EF4-FFF2-40B4-BE49-F238E27FC236}">
                <a16:creationId xmlns:a16="http://schemas.microsoft.com/office/drawing/2014/main" id="{64026762-CFFF-4427-BF4C-BC03E52B6445}"/>
              </a:ext>
            </a:extLst>
          </p:cNvPr>
          <p:cNvSpPr txBox="1"/>
          <p:nvPr userDrawn="1"/>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dirty="0">
                <a:solidFill>
                  <a:schemeClr val="tx2"/>
                </a:solidFill>
              </a:rPr>
              <a:t>www.getinge.com</a:t>
            </a:r>
          </a:p>
        </p:txBody>
      </p:sp>
      <p:sp>
        <p:nvSpPr>
          <p:cNvPr id="11" name="Text Placeholder 10">
            <a:extLst>
              <a:ext uri="{FF2B5EF4-FFF2-40B4-BE49-F238E27FC236}">
                <a16:creationId xmlns:a16="http://schemas.microsoft.com/office/drawing/2014/main" id="{0DA3D444-691B-4F12-8587-DEFCE5993EDE}"/>
              </a:ext>
            </a:extLst>
          </p:cNvPr>
          <p:cNvSpPr>
            <a:spLocks noGrp="1"/>
          </p:cNvSpPr>
          <p:nvPr>
            <p:ph type="body" sz="quarter" idx="13" hasCustomPrompt="1"/>
          </p:nvPr>
        </p:nvSpPr>
        <p:spPr>
          <a:xfrm>
            <a:off x="695325" y="3426989"/>
            <a:ext cx="6102423"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text</a:t>
            </a:r>
          </a:p>
        </p:txBody>
      </p:sp>
      <p:sp>
        <p:nvSpPr>
          <p:cNvPr id="12" name="Text Placeholder 10">
            <a:extLst>
              <a:ext uri="{FF2B5EF4-FFF2-40B4-BE49-F238E27FC236}">
                <a16:creationId xmlns:a16="http://schemas.microsoft.com/office/drawing/2014/main" id="{9DDBE03D-8B58-4E76-B029-A3F635DA5450}"/>
              </a:ext>
            </a:extLst>
          </p:cNvPr>
          <p:cNvSpPr>
            <a:spLocks noGrp="1"/>
          </p:cNvSpPr>
          <p:nvPr>
            <p:ph type="body" sz="quarter" idx="14" hasCustomPrompt="1"/>
          </p:nvPr>
        </p:nvSpPr>
        <p:spPr>
          <a:xfrm>
            <a:off x="695325" y="3714068"/>
            <a:ext cx="6102423" cy="252000"/>
          </a:xfrm>
        </p:spPr>
        <p:txBody>
          <a:bodyPr lIns="0"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text</a:t>
            </a:r>
          </a:p>
        </p:txBody>
      </p:sp>
      <p:sp>
        <p:nvSpPr>
          <p:cNvPr id="13" name="Text Placeholder 10">
            <a:extLst>
              <a:ext uri="{FF2B5EF4-FFF2-40B4-BE49-F238E27FC236}">
                <a16:creationId xmlns:a16="http://schemas.microsoft.com/office/drawing/2014/main" id="{74727A6E-402B-419B-893C-3F48B6A3CF91}"/>
              </a:ext>
            </a:extLst>
          </p:cNvPr>
          <p:cNvSpPr>
            <a:spLocks noGrp="1"/>
          </p:cNvSpPr>
          <p:nvPr>
            <p:ph type="body" sz="quarter" idx="15" hasCustomPrompt="1"/>
          </p:nvPr>
        </p:nvSpPr>
        <p:spPr>
          <a:xfrm>
            <a:off x="1397073" y="4001147"/>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name</a:t>
            </a:r>
          </a:p>
        </p:txBody>
      </p:sp>
      <p:sp>
        <p:nvSpPr>
          <p:cNvPr id="14" name="Text Placeholder 10">
            <a:extLst>
              <a:ext uri="{FF2B5EF4-FFF2-40B4-BE49-F238E27FC236}">
                <a16:creationId xmlns:a16="http://schemas.microsoft.com/office/drawing/2014/main" id="{62835ADB-EEF2-45AF-B258-94A7FB86344F}"/>
              </a:ext>
            </a:extLst>
          </p:cNvPr>
          <p:cNvSpPr>
            <a:spLocks noGrp="1"/>
          </p:cNvSpPr>
          <p:nvPr>
            <p:ph type="body" sz="quarter" idx="16" hasCustomPrompt="1"/>
          </p:nvPr>
        </p:nvSpPr>
        <p:spPr>
          <a:xfrm>
            <a:off x="1397073" y="428822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phone</a:t>
            </a:r>
          </a:p>
        </p:txBody>
      </p:sp>
      <p:sp>
        <p:nvSpPr>
          <p:cNvPr id="15" name="Text Placeholder 10">
            <a:extLst>
              <a:ext uri="{FF2B5EF4-FFF2-40B4-BE49-F238E27FC236}">
                <a16:creationId xmlns:a16="http://schemas.microsoft.com/office/drawing/2014/main" id="{0701FCCB-E585-4202-BA47-9F2063D11576}"/>
              </a:ext>
            </a:extLst>
          </p:cNvPr>
          <p:cNvSpPr>
            <a:spLocks noGrp="1"/>
          </p:cNvSpPr>
          <p:nvPr>
            <p:ph type="body" sz="quarter" idx="17" hasCustomPrompt="1"/>
          </p:nvPr>
        </p:nvSpPr>
        <p:spPr>
          <a:xfrm>
            <a:off x="1397073" y="4575306"/>
            <a:ext cx="5400675" cy="252000"/>
          </a:xfrm>
        </p:spPr>
        <p:txBody>
          <a:bodyPr anchor="ctr" anchorCtr="0"/>
          <a:lstStyle>
            <a:lvl1pPr marL="0" indent="0">
              <a:buFontTx/>
              <a:buNone/>
              <a:defRPr sz="14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dirty="0"/>
              <a:t>Add E-Mail</a:t>
            </a:r>
          </a:p>
        </p:txBody>
      </p:sp>
      <p:sp>
        <p:nvSpPr>
          <p:cNvPr id="16" name="TextBox 15">
            <a:extLst>
              <a:ext uri="{FF2B5EF4-FFF2-40B4-BE49-F238E27FC236}">
                <a16:creationId xmlns:a16="http://schemas.microsoft.com/office/drawing/2014/main" id="{3673A055-FEE6-42EC-B6C5-78B076771EEF}"/>
              </a:ext>
            </a:extLst>
          </p:cNvPr>
          <p:cNvSpPr txBox="1"/>
          <p:nvPr userDrawn="1"/>
        </p:nvSpPr>
        <p:spPr>
          <a:xfrm>
            <a:off x="695325" y="3973259"/>
            <a:ext cx="570028" cy="307777"/>
          </a:xfrm>
          <a:prstGeom prst="rect">
            <a:avLst/>
          </a:prstGeom>
          <a:noFill/>
        </p:spPr>
        <p:txBody>
          <a:bodyPr wrap="none" lIns="0" rtlCol="0" anchor="ctr" anchorCtr="0">
            <a:spAutoFit/>
          </a:bodyPr>
          <a:lstStyle/>
          <a:p>
            <a:r>
              <a:rPr lang="en-US" sz="1400" dirty="0"/>
              <a:t>Name</a:t>
            </a:r>
          </a:p>
        </p:txBody>
      </p:sp>
      <p:sp>
        <p:nvSpPr>
          <p:cNvPr id="17" name="TextBox 16">
            <a:extLst>
              <a:ext uri="{FF2B5EF4-FFF2-40B4-BE49-F238E27FC236}">
                <a16:creationId xmlns:a16="http://schemas.microsoft.com/office/drawing/2014/main" id="{5FAE75EA-F6CB-4A5F-BCC7-AFCD70AABFBA}"/>
              </a:ext>
            </a:extLst>
          </p:cNvPr>
          <p:cNvSpPr txBox="1"/>
          <p:nvPr userDrawn="1"/>
        </p:nvSpPr>
        <p:spPr>
          <a:xfrm>
            <a:off x="695325" y="4260339"/>
            <a:ext cx="610103" cy="307777"/>
          </a:xfrm>
          <a:prstGeom prst="rect">
            <a:avLst/>
          </a:prstGeom>
          <a:noFill/>
        </p:spPr>
        <p:txBody>
          <a:bodyPr wrap="none" lIns="0" rtlCol="0" anchor="ctr" anchorCtr="0">
            <a:spAutoFit/>
          </a:bodyPr>
          <a:lstStyle/>
          <a:p>
            <a:r>
              <a:rPr lang="en-US" sz="1400" dirty="0"/>
              <a:t>Phone</a:t>
            </a:r>
          </a:p>
        </p:txBody>
      </p:sp>
      <p:sp>
        <p:nvSpPr>
          <p:cNvPr id="18" name="TextBox 17">
            <a:extLst>
              <a:ext uri="{FF2B5EF4-FFF2-40B4-BE49-F238E27FC236}">
                <a16:creationId xmlns:a16="http://schemas.microsoft.com/office/drawing/2014/main" id="{A6311644-6222-4E23-933B-AA44FE6217D9}"/>
              </a:ext>
            </a:extLst>
          </p:cNvPr>
          <p:cNvSpPr txBox="1"/>
          <p:nvPr userDrawn="1"/>
        </p:nvSpPr>
        <p:spPr>
          <a:xfrm>
            <a:off x="695325" y="4547418"/>
            <a:ext cx="600485" cy="307777"/>
          </a:xfrm>
          <a:prstGeom prst="rect">
            <a:avLst/>
          </a:prstGeom>
          <a:noFill/>
        </p:spPr>
        <p:txBody>
          <a:bodyPr wrap="none" lIns="0" rtlCol="0" anchor="ctr" anchorCtr="0">
            <a:spAutoFit/>
          </a:bodyPr>
          <a:lstStyle/>
          <a:p>
            <a:r>
              <a:rPr lang="en-US" sz="1400" dirty="0"/>
              <a:t>E-mail</a:t>
            </a:r>
          </a:p>
        </p:txBody>
      </p:sp>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p:txBody>
          <a:bodyPr/>
          <a:lstStyle/>
          <a:p>
            <a:fld id="{7EA5B01A-5E42-488A-A62A-15160666AE4A}" type="datetime3">
              <a:rPr lang="en-US" smtClean="0"/>
              <a:t>27 December 2022</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p>
            <a:r>
              <a:rPr lang="en-US"/>
              <a:t>CONFIDENTIAL. For Internal Use Only.</a:t>
            </a:r>
            <a:endParaRPr lang="en-US" dirty="0"/>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p>
            <a:r>
              <a:rPr lang="en-US" dirty="0"/>
              <a:t>Page </a:t>
            </a:r>
            <a:fld id="{C2FE92B8-3297-49BF-866E-FDAA607BBC0B}" type="slidenum">
              <a:rPr lang="en-US" smtClean="0"/>
              <a:pPr/>
              <a:t>‹#›</a:t>
            </a:fld>
            <a:endParaRPr lang="en-US" dirty="0"/>
          </a:p>
        </p:txBody>
      </p:sp>
    </p:spTree>
    <p:extLst>
      <p:ext uri="{BB962C8B-B14F-4D97-AF65-F5344CB8AC3E}">
        <p14:creationId xmlns:p14="http://schemas.microsoft.com/office/powerpoint/2010/main" val="35365431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 - Heading with bullet text and char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B987CA4D-64A8-4AD7-96BC-E9C792DB9ED5}"/>
              </a:ext>
            </a:extLst>
          </p:cNvPr>
          <p:cNvSpPr>
            <a:spLocks noGrp="1"/>
          </p:cNvSpPr>
          <p:nvPr>
            <p:ph sz="quarter" idx="19"/>
          </p:nvPr>
        </p:nvSpPr>
        <p:spPr>
          <a:xfrm>
            <a:off x="696000"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13" name="Content Placeholder 4">
            <a:extLst>
              <a:ext uri="{FF2B5EF4-FFF2-40B4-BE49-F238E27FC236}">
                <a16:creationId xmlns:a16="http://schemas.microsoft.com/office/drawing/2014/main" id="{6E1FE68A-5A81-42C5-8773-BD7A6411EA29}"/>
              </a:ext>
            </a:extLst>
          </p:cNvPr>
          <p:cNvSpPr>
            <a:spLocks noGrp="1"/>
          </p:cNvSpPr>
          <p:nvPr>
            <p:ph sz="quarter" idx="20"/>
          </p:nvPr>
        </p:nvSpPr>
        <p:spPr>
          <a:xfrm>
            <a:off x="6277349" y="1773238"/>
            <a:ext cx="5219326" cy="4248150"/>
          </a:xfrm>
        </p:spPr>
        <p:txBody>
          <a:body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CC5EDD42-E1EF-4CE7-815D-02CFBB24B793}"/>
              </a:ext>
            </a:extLst>
          </p:cNvPr>
          <p:cNvSpPr>
            <a:spLocks noGrp="1"/>
          </p:cNvSpPr>
          <p:nvPr>
            <p:ph type="title" hasCustomPrompt="1"/>
          </p:nvPr>
        </p:nvSpPr>
        <p:spPr/>
        <p:txBody>
          <a:bodyPr/>
          <a:lstStyle>
            <a:lvl1pPr>
              <a:lnSpc>
                <a:spcPct val="100000"/>
              </a:lnSpc>
              <a:defRPr/>
            </a:lvl1pPr>
          </a:lstStyle>
          <a:p>
            <a:r>
              <a:rPr lang="en-US"/>
              <a:t>Heading on maximum one line</a:t>
            </a:r>
          </a:p>
        </p:txBody>
      </p:sp>
      <p:sp>
        <p:nvSpPr>
          <p:cNvPr id="12" name="Text Placeholder 11">
            <a:extLst>
              <a:ext uri="{FF2B5EF4-FFF2-40B4-BE49-F238E27FC236}">
                <a16:creationId xmlns:a16="http://schemas.microsoft.com/office/drawing/2014/main" id="{90D26E02-77E8-4784-8AE0-A7F0D633EA2F}"/>
              </a:ext>
            </a:extLst>
          </p:cNvPr>
          <p:cNvSpPr>
            <a:spLocks noGrp="1"/>
          </p:cNvSpPr>
          <p:nvPr>
            <p:ph type="body" sz="quarter" idx="14" hasCustomPrompt="1"/>
          </p:nvPr>
        </p:nvSpPr>
        <p:spPr>
          <a:xfrm>
            <a:off x="695325" y="1091691"/>
            <a:ext cx="10801350" cy="345600"/>
          </a:xfrm>
        </p:spPr>
        <p:txBody>
          <a:bodyPr wrap="none"/>
          <a:lstStyle>
            <a:lvl1pPr marL="0" indent="0">
              <a:spcBef>
                <a:spcPts val="0"/>
              </a:spcBef>
              <a:buFontTx/>
              <a:buNone/>
              <a:defRPr sz="2000"/>
            </a:lvl1pPr>
            <a:lvl2pPr marL="153988" indent="0">
              <a:buFontTx/>
              <a:buNone/>
              <a:defRPr/>
            </a:lvl2pPr>
            <a:lvl3pPr marL="339725" indent="0">
              <a:buFontTx/>
              <a:buNone/>
              <a:defRPr/>
            </a:lvl3pPr>
            <a:lvl4pPr marL="339725" indent="0">
              <a:buFontTx/>
              <a:buNone/>
              <a:defRPr/>
            </a:lvl4pPr>
            <a:lvl5pPr marL="339725" indent="0">
              <a:buFontTx/>
              <a:buNone/>
              <a:defRPr/>
            </a:lvl5pPr>
          </a:lstStyle>
          <a:p>
            <a:pPr lvl="0"/>
            <a:r>
              <a:rPr lang="en-US"/>
              <a:t>Sub-heading on maximum one line</a:t>
            </a:r>
          </a:p>
        </p:txBody>
      </p:sp>
      <p:sp>
        <p:nvSpPr>
          <p:cNvPr id="8" name="Date Placeholder 3">
            <a:extLst>
              <a:ext uri="{FF2B5EF4-FFF2-40B4-BE49-F238E27FC236}">
                <a16:creationId xmlns:a16="http://schemas.microsoft.com/office/drawing/2014/main" id="{BD7C48CD-08EB-D12B-0523-6E8625F91AF8}"/>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3A807E5D-F028-4538-94AA-4C808AB599E8}" type="datetime1">
              <a:rPr lang="en-US" smtClean="0"/>
              <a:t>12/27/2022</a:t>
            </a:fld>
            <a:endParaRPr lang="en-US"/>
          </a:p>
        </p:txBody>
      </p:sp>
      <p:sp>
        <p:nvSpPr>
          <p:cNvPr id="10" name="Footer Placeholder 4">
            <a:extLst>
              <a:ext uri="{FF2B5EF4-FFF2-40B4-BE49-F238E27FC236}">
                <a16:creationId xmlns:a16="http://schemas.microsoft.com/office/drawing/2014/main" id="{DA0B9BC9-6FD6-DBA6-8161-4D455BE31A8A}"/>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14" name="Slide Number Placeholder 5">
            <a:extLst>
              <a:ext uri="{FF2B5EF4-FFF2-40B4-BE49-F238E27FC236}">
                <a16:creationId xmlns:a16="http://schemas.microsoft.com/office/drawing/2014/main" id="{F477D3C4-FEAE-C24F-253E-6DD4413A99DC}"/>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a:t>
            </a:fld>
            <a:endParaRPr lang="en-US"/>
          </a:p>
        </p:txBody>
      </p:sp>
    </p:spTree>
    <p:extLst>
      <p:ext uri="{BB962C8B-B14F-4D97-AF65-F5344CB8AC3E}">
        <p14:creationId xmlns:p14="http://schemas.microsoft.com/office/powerpoint/2010/main" val="63182908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5881"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4.2 - End logo on graphic">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p:txBody>
          <a:bodyPr/>
          <a:lstStyle>
            <a:lvl1pPr>
              <a:defRPr>
                <a:solidFill>
                  <a:schemeClr val="tx1">
                    <a:alpha val="0"/>
                  </a:schemeClr>
                </a:solidFill>
              </a:defRPr>
            </a:lvl1pPr>
          </a:lstStyle>
          <a:p>
            <a:fld id="{67254994-4F1C-4559-9E83-C248B9AF005C}" type="datetime3">
              <a:rPr lang="en-US" smtClean="0"/>
              <a:t>27 December 2022</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lvl1pPr>
              <a:defRPr>
                <a:solidFill>
                  <a:schemeClr val="tx1">
                    <a:alpha val="0"/>
                  </a:schemeClr>
                </a:solidFill>
              </a:defRPr>
            </a:lvl1pPr>
          </a:lstStyle>
          <a:p>
            <a:r>
              <a:rPr lang="en-US"/>
              <a:t>CONFIDENTIAL. For Internal Use Only.</a:t>
            </a:r>
            <a:endParaRPr lang="en-US" dirty="0"/>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lvl1pPr>
              <a:defRPr>
                <a:solidFill>
                  <a:schemeClr val="tx1">
                    <a:alpha val="0"/>
                  </a:schemeClr>
                </a:solidFill>
              </a:defRPr>
            </a:lvl1pPr>
          </a:lstStyle>
          <a:p>
            <a:r>
              <a:rPr lang="en-US" dirty="0"/>
              <a:t>Page </a:t>
            </a:r>
            <a:fld id="{C2FE92B8-3297-49BF-866E-FDAA607BBC0B}" type="slidenum">
              <a:rPr lang="en-US" smtClean="0"/>
              <a:pPr/>
              <a:t>‹#›</a:t>
            </a:fld>
            <a:endParaRPr lang="en-US" dirty="0"/>
          </a:p>
        </p:txBody>
      </p:sp>
      <p:pic>
        <p:nvPicPr>
          <p:cNvPr id="4" name="Picture 3" descr="A picture containing background pattern&#10;&#10;Description automatically generated">
            <a:extLst>
              <a:ext uri="{FF2B5EF4-FFF2-40B4-BE49-F238E27FC236}">
                <a16:creationId xmlns:a16="http://schemas.microsoft.com/office/drawing/2014/main" id="{F8ED0573-BB28-48D5-B972-E6FBCD82B8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83781"/>
            <a:stretch/>
          </p:blipFill>
          <p:spPr>
            <a:xfrm>
              <a:off x="5713848" y="2604738"/>
              <a:ext cx="670155" cy="612120"/>
            </a:xfrm>
            <a:prstGeom prst="rect">
              <a:avLst/>
            </a:prstGeom>
          </p:spPr>
        </p:pic>
      </p:grpSp>
    </p:spTree>
    <p:extLst>
      <p:ext uri="{BB962C8B-B14F-4D97-AF65-F5344CB8AC3E}">
        <p14:creationId xmlns:p14="http://schemas.microsoft.com/office/powerpoint/2010/main" val="9156208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4.3 - End logo on blue">
    <p:bg>
      <p:bgPr>
        <a:solidFill>
          <a:schemeClr val="tx2"/>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C11CC47-62A3-49D7-96FD-64C3D8615221}"/>
              </a:ext>
            </a:extLst>
          </p:cNvPr>
          <p:cNvSpPr>
            <a:spLocks noGrp="1"/>
          </p:cNvSpPr>
          <p:nvPr>
            <p:ph type="dt" sz="half" idx="18"/>
          </p:nvPr>
        </p:nvSpPr>
        <p:spPr/>
        <p:txBody>
          <a:bodyPr/>
          <a:lstStyle>
            <a:lvl1pPr>
              <a:defRPr>
                <a:solidFill>
                  <a:schemeClr val="tx1">
                    <a:alpha val="0"/>
                  </a:schemeClr>
                </a:solidFill>
              </a:defRPr>
            </a:lvl1pPr>
          </a:lstStyle>
          <a:p>
            <a:fld id="{29FCEB90-3676-4407-829D-E6569D2820AC}" type="datetime3">
              <a:rPr lang="en-US" smtClean="0"/>
              <a:t>27 December 2022</a:t>
            </a:fld>
            <a:endParaRPr lang="en-US" dirty="0"/>
          </a:p>
        </p:txBody>
      </p:sp>
      <p:sp>
        <p:nvSpPr>
          <p:cNvPr id="23" name="Footer Placeholder 22">
            <a:extLst>
              <a:ext uri="{FF2B5EF4-FFF2-40B4-BE49-F238E27FC236}">
                <a16:creationId xmlns:a16="http://schemas.microsoft.com/office/drawing/2014/main" id="{384075DC-C7FC-49E3-9038-4FAE5C0F18E0}"/>
              </a:ext>
            </a:extLst>
          </p:cNvPr>
          <p:cNvSpPr>
            <a:spLocks noGrp="1"/>
          </p:cNvSpPr>
          <p:nvPr>
            <p:ph type="ftr" sz="quarter" idx="19"/>
          </p:nvPr>
        </p:nvSpPr>
        <p:spPr/>
        <p:txBody>
          <a:bodyPr/>
          <a:lstStyle>
            <a:lvl1pPr>
              <a:defRPr>
                <a:solidFill>
                  <a:schemeClr val="tx1">
                    <a:alpha val="0"/>
                  </a:schemeClr>
                </a:solidFill>
              </a:defRPr>
            </a:lvl1pPr>
          </a:lstStyle>
          <a:p>
            <a:r>
              <a:rPr lang="en-US"/>
              <a:t>CONFIDENTIAL. For Internal Use Only.</a:t>
            </a:r>
            <a:endParaRPr lang="en-US" dirty="0"/>
          </a:p>
        </p:txBody>
      </p:sp>
      <p:sp>
        <p:nvSpPr>
          <p:cNvPr id="24" name="Slide Number Placeholder 23">
            <a:extLst>
              <a:ext uri="{FF2B5EF4-FFF2-40B4-BE49-F238E27FC236}">
                <a16:creationId xmlns:a16="http://schemas.microsoft.com/office/drawing/2014/main" id="{C80C7B6A-36AB-4420-A1F1-739E53B05FD1}"/>
              </a:ext>
            </a:extLst>
          </p:cNvPr>
          <p:cNvSpPr>
            <a:spLocks noGrp="1"/>
          </p:cNvSpPr>
          <p:nvPr>
            <p:ph type="sldNum" sz="quarter" idx="20"/>
          </p:nvPr>
        </p:nvSpPr>
        <p:spPr/>
        <p:txBody>
          <a:bodyPr/>
          <a:lstStyle>
            <a:lvl1pPr>
              <a:defRPr>
                <a:solidFill>
                  <a:schemeClr val="tx1">
                    <a:alpha val="0"/>
                  </a:schemeClr>
                </a:solidFill>
              </a:defRPr>
            </a:lvl1pPr>
          </a:lstStyle>
          <a:p>
            <a:r>
              <a:rPr lang="en-US" dirty="0"/>
              <a:t>Page </a:t>
            </a:r>
            <a:fld id="{C2FE92B8-3297-49BF-866E-FDAA607BBC0B}" type="slidenum">
              <a:rPr lang="en-US" smtClean="0"/>
              <a:pPr/>
              <a:t>‹#›</a:t>
            </a:fld>
            <a:endParaRPr lang="en-US" dirty="0"/>
          </a:p>
        </p:txBody>
      </p:sp>
      <p:sp>
        <p:nvSpPr>
          <p:cNvPr id="6" name="Rectangle 5">
            <a:extLst>
              <a:ext uri="{FF2B5EF4-FFF2-40B4-BE49-F238E27FC236}">
                <a16:creationId xmlns:a16="http://schemas.microsoft.com/office/drawing/2014/main" id="{7E817851-0F05-4A24-B522-B3546C11BA73}"/>
              </a:ext>
            </a:extLst>
          </p:cNvPr>
          <p:cNvSpPr>
            <a:spLocks/>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sv-SE" sz="1600" dirty="0" err="1"/>
          </a:p>
        </p:txBody>
      </p:sp>
      <p:grpSp>
        <p:nvGrpSpPr>
          <p:cNvPr id="5" name="Group 4">
            <a:extLst>
              <a:ext uri="{FF2B5EF4-FFF2-40B4-BE49-F238E27FC236}">
                <a16:creationId xmlns:a16="http://schemas.microsoft.com/office/drawing/2014/main" id="{180ABD6B-22ED-4494-9FF9-300160E05379}"/>
              </a:ext>
            </a:extLst>
          </p:cNvPr>
          <p:cNvGrpSpPr/>
          <p:nvPr userDrawn="1"/>
        </p:nvGrpSpPr>
        <p:grpSpPr>
          <a:xfrm>
            <a:off x="4468865" y="2604738"/>
            <a:ext cx="3258066" cy="1656113"/>
            <a:chOff x="4468865" y="2604738"/>
            <a:chExt cx="3258066" cy="1656113"/>
          </a:xfrm>
        </p:grpSpPr>
        <p:pic>
          <p:nvPicPr>
            <p:cNvPr id="19" name="Picture 18">
              <a:extLst>
                <a:ext uri="{FF2B5EF4-FFF2-40B4-BE49-F238E27FC236}">
                  <a16:creationId xmlns:a16="http://schemas.microsoft.com/office/drawing/2014/main" id="{FF1E34F8-8223-4A78-B432-3EB9EBA752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0464"/>
            <a:stretch/>
          </p:blipFill>
          <p:spPr>
            <a:xfrm>
              <a:off x="4468865" y="3935821"/>
              <a:ext cx="3254272" cy="325030"/>
            </a:xfrm>
            <a:prstGeom prst="rect">
              <a:avLst/>
            </a:prstGeom>
          </p:spPr>
        </p:pic>
        <p:pic>
          <p:nvPicPr>
            <p:cNvPr id="21" name="Graphic 20">
              <a:extLst>
                <a:ext uri="{FF2B5EF4-FFF2-40B4-BE49-F238E27FC236}">
                  <a16:creationId xmlns:a16="http://schemas.microsoft.com/office/drawing/2014/main" id="{553C90E1-7BD9-4E34-8AC3-FC945AE905C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r="21239"/>
            <a:stretch/>
          </p:blipFill>
          <p:spPr>
            <a:xfrm>
              <a:off x="4472659" y="3323701"/>
              <a:ext cx="3254272" cy="612120"/>
            </a:xfrm>
            <a:prstGeom prst="rect">
              <a:avLst/>
            </a:prstGeom>
          </p:spPr>
        </p:pic>
        <p:pic>
          <p:nvPicPr>
            <p:cNvPr id="25" name="Graphic 24">
              <a:extLst>
                <a:ext uri="{FF2B5EF4-FFF2-40B4-BE49-F238E27FC236}">
                  <a16:creationId xmlns:a16="http://schemas.microsoft.com/office/drawing/2014/main" id="{EC88D5EE-499C-4F3A-8762-76A3B1CF845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83781"/>
            <a:stretch/>
          </p:blipFill>
          <p:spPr>
            <a:xfrm>
              <a:off x="5713848" y="2604738"/>
              <a:ext cx="670155" cy="612120"/>
            </a:xfrm>
            <a:prstGeom prst="rect">
              <a:avLst/>
            </a:prstGeom>
          </p:spPr>
        </p:pic>
      </p:grpSp>
    </p:spTree>
    <p:extLst>
      <p:ext uri="{BB962C8B-B14F-4D97-AF65-F5344CB8AC3E}">
        <p14:creationId xmlns:p14="http://schemas.microsoft.com/office/powerpoint/2010/main" val="25430421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2.sv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image" Target="../media/image12.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image" Target="../media/image2.sv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image" Target="../media/image1.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BEFCB-1703-40D7-823E-D3D10D02B6E1}"/>
              </a:ext>
            </a:extLst>
          </p:cNvPr>
          <p:cNvSpPr>
            <a:spLocks noGrp="1"/>
          </p:cNvSpPr>
          <p:nvPr>
            <p:ph type="title"/>
          </p:nvPr>
        </p:nvSpPr>
        <p:spPr>
          <a:xfrm>
            <a:off x="696000" y="412225"/>
            <a:ext cx="10800000" cy="676800"/>
          </a:xfrm>
          <a:prstGeom prst="rect">
            <a:avLst/>
          </a:prstGeom>
        </p:spPr>
        <p:txBody>
          <a:bodyPr vert="horz" wrap="none"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FF1E75D1-892C-4CE0-8ADF-3BD83D62DA06}"/>
              </a:ext>
            </a:extLst>
          </p:cNvPr>
          <p:cNvSpPr>
            <a:spLocks noGrp="1"/>
          </p:cNvSpPr>
          <p:nvPr>
            <p:ph type="body" idx="1"/>
          </p:nvPr>
        </p:nvSpPr>
        <p:spPr>
          <a:xfrm>
            <a:off x="696000" y="1773238"/>
            <a:ext cx="8640000" cy="4248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500DC82A-268B-4885-A9AC-C6141D40A658}"/>
              </a:ext>
            </a:extLst>
          </p:cNvPr>
          <p:cNvPicPr>
            <a:picLocks noChangeAspect="1"/>
          </p:cNvPicPr>
          <p:nvPr userDrawn="1"/>
        </p:nvPicPr>
        <p:blipFill>
          <a:blip r:embed="rId33" cstate="hq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tretch>
            <a:fillRect/>
          </a:stretch>
        </p:blipFill>
        <p:spPr>
          <a:xfrm>
            <a:off x="9673500" y="6372000"/>
            <a:ext cx="1822500" cy="270000"/>
          </a:xfrm>
          <a:prstGeom prst="rect">
            <a:avLst/>
          </a:prstGeom>
        </p:spPr>
      </p:pic>
    </p:spTree>
    <p:extLst>
      <p:ext uri="{BB962C8B-B14F-4D97-AF65-F5344CB8AC3E}">
        <p14:creationId xmlns:p14="http://schemas.microsoft.com/office/powerpoint/2010/main" val="145451184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90" r:id="rId3"/>
    <p:sldLayoutId id="2147483651" r:id="rId4"/>
    <p:sldLayoutId id="2147483666" r:id="rId5"/>
    <p:sldLayoutId id="2147483650" r:id="rId6"/>
    <p:sldLayoutId id="2147483664" r:id="rId7"/>
    <p:sldLayoutId id="2147483663" r:id="rId8"/>
    <p:sldLayoutId id="2147483667" r:id="rId9"/>
    <p:sldLayoutId id="2147483668" r:id="rId10"/>
    <p:sldLayoutId id="2147483669" r:id="rId11"/>
    <p:sldLayoutId id="2147483670" r:id="rId12"/>
    <p:sldLayoutId id="2147483674" r:id="rId13"/>
    <p:sldLayoutId id="2147483675" r:id="rId14"/>
    <p:sldLayoutId id="2147483676" r:id="rId15"/>
    <p:sldLayoutId id="2147483677" r:id="rId16"/>
    <p:sldLayoutId id="2147483678" r:id="rId17"/>
    <p:sldLayoutId id="2147483679" r:id="rId18"/>
    <p:sldLayoutId id="2147483680" r:id="rId19"/>
    <p:sldLayoutId id="2147483671" r:id="rId20"/>
    <p:sldLayoutId id="2147483682" r:id="rId21"/>
    <p:sldLayoutId id="2147483685" r:id="rId22"/>
    <p:sldLayoutId id="2147483686" r:id="rId23"/>
    <p:sldLayoutId id="2147483672" r:id="rId24"/>
    <p:sldLayoutId id="2147483687" r:id="rId25"/>
    <p:sldLayoutId id="2147483673" r:id="rId26"/>
    <p:sldLayoutId id="2147483655" r:id="rId27"/>
    <p:sldLayoutId id="2147483688" r:id="rId28"/>
    <p:sldLayoutId id="2147483692" r:id="rId29"/>
    <p:sldLayoutId id="2147483689" r:id="rId30"/>
    <p:sldLayoutId id="2147483691" r:id="rId31"/>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3840" userDrawn="1">
          <p15:clr>
            <a:srgbClr val="F26B43"/>
          </p15:clr>
        </p15:guide>
        <p15:guide id="3" pos="7242" userDrawn="1">
          <p15:clr>
            <a:srgbClr val="F26B43"/>
          </p15:clr>
        </p15:guide>
        <p15:guide id="4" orient="horz" pos="1117" userDrawn="1">
          <p15:clr>
            <a:srgbClr val="F26B43"/>
          </p15:clr>
        </p15:guide>
        <p15:guide id="5" orient="horz" pos="3793" userDrawn="1">
          <p15:clr>
            <a:srgbClr val="F26B43"/>
          </p15:clr>
        </p15:guide>
        <p15:guide id="6" orient="horz" pos="686" userDrawn="1">
          <p15:clr>
            <a:srgbClr val="F26B43"/>
          </p15:clr>
        </p15:guide>
        <p15:guide id="7"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BEFCB-1703-40D7-823E-D3D10D02B6E1}"/>
              </a:ext>
            </a:extLst>
          </p:cNvPr>
          <p:cNvSpPr>
            <a:spLocks noGrp="1"/>
          </p:cNvSpPr>
          <p:nvPr>
            <p:ph type="title"/>
          </p:nvPr>
        </p:nvSpPr>
        <p:spPr>
          <a:xfrm>
            <a:off x="696000" y="412225"/>
            <a:ext cx="10800000" cy="676800"/>
          </a:xfrm>
          <a:prstGeom prst="rect">
            <a:avLst/>
          </a:prstGeom>
        </p:spPr>
        <p:txBody>
          <a:bodyPr vert="horz" wrap="none" lIns="0" tIns="0" rIns="0" bIns="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1E75D1-892C-4CE0-8ADF-3BD83D62DA06}"/>
              </a:ext>
            </a:extLst>
          </p:cNvPr>
          <p:cNvSpPr>
            <a:spLocks noGrp="1"/>
          </p:cNvSpPr>
          <p:nvPr>
            <p:ph type="body" idx="1"/>
          </p:nvPr>
        </p:nvSpPr>
        <p:spPr>
          <a:xfrm>
            <a:off x="696000" y="1773238"/>
            <a:ext cx="8640000" cy="42481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25914E-FFAE-4B21-95D3-7621191EF0F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816C7A1E-1830-48F9-861D-2ECEE4323585}" type="datetime3">
              <a:rPr lang="en-US" smtClean="0"/>
              <a:t>27 December 2022</a:t>
            </a:fld>
            <a:endParaRPr lang="en-US" dirty="0"/>
          </a:p>
        </p:txBody>
      </p:sp>
      <p:sp>
        <p:nvSpPr>
          <p:cNvPr id="5" name="Footer Placeholder 4">
            <a:extLst>
              <a:ext uri="{FF2B5EF4-FFF2-40B4-BE49-F238E27FC236}">
                <a16:creationId xmlns:a16="http://schemas.microsoft.com/office/drawing/2014/main" id="{BE22E0C0-BD49-4D7F-9769-374A393C029D}"/>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Patient Care for Suspected Intra-aortic Balloon Perforation</a:t>
            </a:r>
            <a:endParaRPr lang="en-US" dirty="0"/>
          </a:p>
        </p:txBody>
      </p:sp>
      <p:sp>
        <p:nvSpPr>
          <p:cNvPr id="6" name="Slide Number Placeholder 5">
            <a:extLst>
              <a:ext uri="{FF2B5EF4-FFF2-40B4-BE49-F238E27FC236}">
                <a16:creationId xmlns:a16="http://schemas.microsoft.com/office/drawing/2014/main" id="{3AE92548-6F34-4BEB-9EEC-237F04117089}"/>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dirty="0"/>
              <a:t>Page </a:t>
            </a:r>
            <a:fld id="{C2FE92B8-3297-49BF-866E-FDAA607BBC0B}" type="slidenum">
              <a:rPr lang="en-US" smtClean="0"/>
              <a:pPr/>
              <a:t>‹#›</a:t>
            </a:fld>
            <a:endParaRPr lang="en-US" dirty="0"/>
          </a:p>
        </p:txBody>
      </p:sp>
      <p:pic>
        <p:nvPicPr>
          <p:cNvPr id="9" name="Graphic 8">
            <a:extLst>
              <a:ext uri="{FF2B5EF4-FFF2-40B4-BE49-F238E27FC236}">
                <a16:creationId xmlns:a16="http://schemas.microsoft.com/office/drawing/2014/main" id="{500DC82A-268B-4885-A9AC-C6141D40A658}"/>
              </a:ext>
            </a:extLst>
          </p:cNvPr>
          <p:cNvPicPr>
            <a:picLocks noChangeAspect="1"/>
          </p:cNvPicPr>
          <p:nvPr userDrawn="1"/>
        </p:nvPicPr>
        <p:blipFill>
          <a:blip r:embed="rId32" cstate="hq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tretch>
            <a:fillRect/>
          </a:stretch>
        </p:blipFill>
        <p:spPr>
          <a:xfrm>
            <a:off x="9673500" y="6372000"/>
            <a:ext cx="1822500" cy="270000"/>
          </a:xfrm>
          <a:prstGeom prst="rect">
            <a:avLst/>
          </a:prstGeom>
        </p:spPr>
      </p:pic>
    </p:spTree>
    <p:extLst>
      <p:ext uri="{BB962C8B-B14F-4D97-AF65-F5344CB8AC3E}">
        <p14:creationId xmlns:p14="http://schemas.microsoft.com/office/powerpoint/2010/main" val="3770295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3840">
          <p15:clr>
            <a:srgbClr val="F26B43"/>
          </p15:clr>
        </p15:guide>
        <p15:guide id="3" pos="7242">
          <p15:clr>
            <a:srgbClr val="F26B43"/>
          </p15:clr>
        </p15:guide>
        <p15:guide id="4" orient="horz" pos="1117">
          <p15:clr>
            <a:srgbClr val="F26B43"/>
          </p15:clr>
        </p15:guide>
        <p15:guide id="5" orient="horz" pos="3793">
          <p15:clr>
            <a:srgbClr val="F26B43"/>
          </p15:clr>
        </p15:guide>
        <p15:guide id="6" orient="horz" pos="686">
          <p15:clr>
            <a:srgbClr val="F26B43"/>
          </p15:clr>
        </p15:guide>
        <p15:guide id="7"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BEFCB-1703-40D7-823E-D3D10D02B6E1}"/>
              </a:ext>
            </a:extLst>
          </p:cNvPr>
          <p:cNvSpPr>
            <a:spLocks noGrp="1"/>
          </p:cNvSpPr>
          <p:nvPr>
            <p:ph type="title"/>
          </p:nvPr>
        </p:nvSpPr>
        <p:spPr>
          <a:xfrm>
            <a:off x="696000" y="412225"/>
            <a:ext cx="10800000" cy="676800"/>
          </a:xfrm>
          <a:prstGeom prst="rect">
            <a:avLst/>
          </a:prstGeom>
        </p:spPr>
        <p:txBody>
          <a:bodyPr vert="horz" wrap="none" lIns="0" tIns="0" rIns="0" bIns="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1E75D1-892C-4CE0-8ADF-3BD83D62DA06}"/>
              </a:ext>
            </a:extLst>
          </p:cNvPr>
          <p:cNvSpPr>
            <a:spLocks noGrp="1"/>
          </p:cNvSpPr>
          <p:nvPr>
            <p:ph type="body" idx="1"/>
          </p:nvPr>
        </p:nvSpPr>
        <p:spPr>
          <a:xfrm>
            <a:off x="696000" y="1773238"/>
            <a:ext cx="8640000" cy="42481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25914E-FFAE-4B21-95D3-7621191EF0FF}"/>
              </a:ext>
            </a:extLst>
          </p:cNvPr>
          <p:cNvSpPr>
            <a:spLocks noGrp="1"/>
          </p:cNvSpPr>
          <p:nvPr>
            <p:ph type="dt" sz="half" idx="2"/>
          </p:nvPr>
        </p:nvSpPr>
        <p:spPr>
          <a:xfrm>
            <a:off x="696000" y="6408000"/>
            <a:ext cx="8640000" cy="108000"/>
          </a:xfrm>
          <a:prstGeom prst="rect">
            <a:avLst/>
          </a:prstGeom>
        </p:spPr>
        <p:txBody>
          <a:bodyPr vert="horz" lIns="0" tIns="0" rIns="0" bIns="0" rtlCol="0" anchor="ctr"/>
          <a:lstStyle>
            <a:lvl1pPr algn="l">
              <a:defRPr sz="800">
                <a:solidFill>
                  <a:schemeClr val="tx1"/>
                </a:solidFill>
              </a:defRPr>
            </a:lvl1pPr>
          </a:lstStyle>
          <a:p>
            <a:fld id="{32B2A8D1-616A-4E4D-8C7A-B0A4795C8F79}" type="datetime3">
              <a:rPr lang="en-US" smtClean="0"/>
              <a:t>27 December 2022</a:t>
            </a:fld>
            <a:endParaRPr lang="en-US" dirty="0"/>
          </a:p>
        </p:txBody>
      </p:sp>
      <p:sp>
        <p:nvSpPr>
          <p:cNvPr id="5" name="Footer Placeholder 4">
            <a:extLst>
              <a:ext uri="{FF2B5EF4-FFF2-40B4-BE49-F238E27FC236}">
                <a16:creationId xmlns:a16="http://schemas.microsoft.com/office/drawing/2014/main" id="{BE22E0C0-BD49-4D7F-9769-374A393C029D}"/>
              </a:ext>
            </a:extLst>
          </p:cNvPr>
          <p:cNvSpPr>
            <a:spLocks noGrp="1"/>
          </p:cNvSpPr>
          <p:nvPr>
            <p:ph type="ftr" sz="quarter" idx="3"/>
          </p:nvPr>
        </p:nvSpPr>
        <p:spPr>
          <a:xfrm>
            <a:off x="696000" y="6256800"/>
            <a:ext cx="8640000" cy="108000"/>
          </a:xfrm>
          <a:prstGeom prst="rect">
            <a:avLst/>
          </a:prstGeom>
        </p:spPr>
        <p:txBody>
          <a:bodyPr vert="horz" lIns="0" tIns="0" rIns="0" bIns="0" rtlCol="0" anchor="ctr"/>
          <a:lstStyle>
            <a:lvl1pPr algn="l">
              <a:defRPr sz="800">
                <a:solidFill>
                  <a:schemeClr val="tx1"/>
                </a:solidFill>
              </a:defRPr>
            </a:lvl1pPr>
          </a:lstStyle>
          <a:p>
            <a:r>
              <a:rPr lang="en-US"/>
              <a:t>CONFIDENTIAL. For Internal Use Only.</a:t>
            </a:r>
            <a:endParaRPr lang="en-US" dirty="0"/>
          </a:p>
        </p:txBody>
      </p:sp>
      <p:sp>
        <p:nvSpPr>
          <p:cNvPr id="6" name="Slide Number Placeholder 5">
            <a:extLst>
              <a:ext uri="{FF2B5EF4-FFF2-40B4-BE49-F238E27FC236}">
                <a16:creationId xmlns:a16="http://schemas.microsoft.com/office/drawing/2014/main" id="{3AE92548-6F34-4BEB-9EEC-237F04117089}"/>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dirty="0"/>
              <a:t>Page </a:t>
            </a:r>
            <a:fld id="{C2FE92B8-3297-49BF-866E-FDAA607BBC0B}" type="slidenum">
              <a:rPr lang="en-US" smtClean="0"/>
              <a:pPr/>
              <a:t>‹#›</a:t>
            </a:fld>
            <a:endParaRPr lang="en-US" dirty="0"/>
          </a:p>
        </p:txBody>
      </p:sp>
      <p:pic>
        <p:nvPicPr>
          <p:cNvPr id="9" name="Graphic 8">
            <a:extLst>
              <a:ext uri="{FF2B5EF4-FFF2-40B4-BE49-F238E27FC236}">
                <a16:creationId xmlns:a16="http://schemas.microsoft.com/office/drawing/2014/main" id="{500DC82A-268B-4885-A9AC-C6141D40A658}"/>
              </a:ext>
            </a:extLst>
          </p:cNvPr>
          <p:cNvPicPr>
            <a:picLocks noChangeAspect="1"/>
          </p:cNvPicPr>
          <p:nvPr userDrawn="1"/>
        </p:nvPicPr>
        <p:blipFill>
          <a:blip r:embed="rId32" cstate="hq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tretch>
            <a:fillRect/>
          </a:stretch>
        </p:blipFill>
        <p:spPr>
          <a:xfrm>
            <a:off x="9673500" y="6372000"/>
            <a:ext cx="1822500" cy="270000"/>
          </a:xfrm>
          <a:prstGeom prst="rect">
            <a:avLst/>
          </a:prstGeom>
        </p:spPr>
      </p:pic>
    </p:spTree>
    <p:extLst>
      <p:ext uri="{BB962C8B-B14F-4D97-AF65-F5344CB8AC3E}">
        <p14:creationId xmlns:p14="http://schemas.microsoft.com/office/powerpoint/2010/main" val="360849914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3840">
          <p15:clr>
            <a:srgbClr val="F26B43"/>
          </p15:clr>
        </p15:guide>
        <p15:guide id="3" pos="7242">
          <p15:clr>
            <a:srgbClr val="F26B43"/>
          </p15:clr>
        </p15:guide>
        <p15:guide id="4" orient="horz" pos="1117">
          <p15:clr>
            <a:srgbClr val="F26B43"/>
          </p15:clr>
        </p15:guide>
        <p15:guide id="5" orient="horz" pos="3793">
          <p15:clr>
            <a:srgbClr val="F26B43"/>
          </p15:clr>
        </p15:guide>
        <p15:guide id="6" orient="horz" pos="686">
          <p15:clr>
            <a:srgbClr val="F26B43"/>
          </p15:clr>
        </p15:guide>
        <p15:guide id="7"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57.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65.xml"/><Relationship Id="rId5" Type="http://schemas.openxmlformats.org/officeDocument/2006/relationships/image" Target="../media/image35.JPG"/><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7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7.xml"/><Relationship Id="rId1" Type="http://schemas.openxmlformats.org/officeDocument/2006/relationships/tags" Target="../tags/tag71.xml"/></Relationships>
</file>

<file path=ppt/slides/_rels/slide56.xml.rels><?xml version="1.0" encoding="UTF-8" standalone="yes"?>
<Relationships xmlns="http://schemas.openxmlformats.org/package/2006/relationships"><Relationship Id="rId8" Type="http://schemas.openxmlformats.org/officeDocument/2006/relationships/image" Target="file:///C:\Users\u2435354\AppData\Local\Borland\CaliberRM\IMageCache\D859EE14-4DEB-4D5F-8BB2-5132FB6C25EB.bmp" TargetMode="External"/><Relationship Id="rId3" Type="http://schemas.openxmlformats.org/officeDocument/2006/relationships/notesSlide" Target="../notesSlides/notesSlide44.xml"/><Relationship Id="rId7" Type="http://schemas.openxmlformats.org/officeDocument/2006/relationships/image" Target="../media/image38.png"/><Relationship Id="rId2" Type="http://schemas.openxmlformats.org/officeDocument/2006/relationships/slideLayout" Target="../slideLayouts/slideLayout67.xml"/><Relationship Id="rId1" Type="http://schemas.openxmlformats.org/officeDocument/2006/relationships/tags" Target="../tags/tag72.xml"/><Relationship Id="rId6" Type="http://schemas.openxmlformats.org/officeDocument/2006/relationships/image" Target="file:///C:\Users\u2435354\AppData\Local\Borland\CaliberRM\IMageCache\979ECE57-9569-457D-9A42-96B241B6F310.bmp" TargetMode="External"/><Relationship Id="rId5" Type="http://schemas.openxmlformats.org/officeDocument/2006/relationships/image" Target="../media/image37.png"/><Relationship Id="rId4" Type="http://schemas.openxmlformats.org/officeDocument/2006/relationships/image" Target="../media/image36.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7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7.xml"/><Relationship Id="rId1" Type="http://schemas.openxmlformats.org/officeDocument/2006/relationships/tags" Target="../tags/tag74.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75.xml"/><Relationship Id="rId5" Type="http://schemas.microsoft.com/office/2007/relationships/hdphoto" Target="../media/hdphoto1.wdp"/><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7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0.xml"/><Relationship Id="rId1" Type="http://schemas.openxmlformats.org/officeDocument/2006/relationships/tags" Target="../tags/tag77.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CFDC-0B5E-49ED-8E43-7F408FFBD7EF}"/>
              </a:ext>
            </a:extLst>
          </p:cNvPr>
          <p:cNvSpPr>
            <a:spLocks noGrp="1"/>
          </p:cNvSpPr>
          <p:nvPr>
            <p:ph type="ctrTitle"/>
          </p:nvPr>
        </p:nvSpPr>
        <p:spPr>
          <a:xfrm>
            <a:off x="696000" y="403200"/>
            <a:ext cx="7838400" cy="2660400"/>
          </a:xfrm>
        </p:spPr>
        <p:txBody>
          <a:bodyPr/>
          <a:lstStyle/>
          <a:p>
            <a:r>
              <a:rPr lang="sv-SE" sz="4400"/>
              <a:t>Cardiosave Software Revisions</a:t>
            </a:r>
          </a:p>
        </p:txBody>
      </p:sp>
      <p:sp>
        <p:nvSpPr>
          <p:cNvPr id="3" name="Subtitle 2">
            <a:extLst>
              <a:ext uri="{FF2B5EF4-FFF2-40B4-BE49-F238E27FC236}">
                <a16:creationId xmlns:a16="http://schemas.microsoft.com/office/drawing/2014/main" id="{DE2E746C-6F83-47C7-B534-B7C10E234DD7}"/>
              </a:ext>
            </a:extLst>
          </p:cNvPr>
          <p:cNvSpPr>
            <a:spLocks noGrp="1"/>
          </p:cNvSpPr>
          <p:nvPr>
            <p:ph type="subTitle" idx="1"/>
          </p:nvPr>
        </p:nvSpPr>
        <p:spPr/>
        <p:txBody>
          <a:bodyPr/>
          <a:lstStyle/>
          <a:p>
            <a:r>
              <a:rPr lang="it-IT">
                <a:solidFill>
                  <a:schemeClr val="accent1"/>
                </a:solidFill>
              </a:rPr>
              <a:t>B.17 / C.06 - D.00 Software</a:t>
            </a:r>
            <a:endParaRPr lang="sv-SE">
              <a:solidFill>
                <a:schemeClr val="accent1"/>
              </a:solidFill>
            </a:endParaRPr>
          </a:p>
        </p:txBody>
      </p:sp>
    </p:spTree>
    <p:custDataLst>
      <p:tags r:id="rId1"/>
    </p:custDataLst>
    <p:extLst>
      <p:ext uri="{BB962C8B-B14F-4D97-AF65-F5344CB8AC3E}">
        <p14:creationId xmlns:p14="http://schemas.microsoft.com/office/powerpoint/2010/main" val="19720026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pPr>
              <a:lnSpc>
                <a:spcPct val="120000"/>
              </a:lnSpc>
            </a:pPr>
            <a:r>
              <a:rPr lang="en-US"/>
              <a:t>Flat Arterial Pressure (A.P.) surveillance</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a:solidFill>
                  <a:schemeClr val="accent6"/>
                </a:solidFill>
              </a:rPr>
              <a:t>Newly added probable cause for existing Medium Priority Help Screen</a:t>
            </a:r>
          </a:p>
        </p:txBody>
      </p:sp>
      <p:graphicFrame>
        <p:nvGraphicFramePr>
          <p:cNvPr id="10" name="Table 7">
            <a:extLst>
              <a:ext uri="{FF2B5EF4-FFF2-40B4-BE49-F238E27FC236}">
                <a16:creationId xmlns:a16="http://schemas.microsoft.com/office/drawing/2014/main" id="{B3FDB437-FFD3-3458-4E9F-7B965540C010}"/>
              </a:ext>
            </a:extLst>
          </p:cNvPr>
          <p:cNvGraphicFramePr>
            <a:graphicFrameLocks noGrp="1"/>
          </p:cNvGraphicFramePr>
          <p:nvPr>
            <p:ph sz="quarter" idx="18"/>
            <p:extLst>
              <p:ext uri="{D42A27DB-BD31-4B8C-83A1-F6EECF244321}">
                <p14:modId xmlns:p14="http://schemas.microsoft.com/office/powerpoint/2010/main" val="3254883683"/>
              </p:ext>
            </p:extLst>
          </p:nvPr>
        </p:nvGraphicFramePr>
        <p:xfrm>
          <a:off x="695325" y="1737360"/>
          <a:ext cx="9180195" cy="3608832"/>
        </p:xfrm>
        <a:graphic>
          <a:graphicData uri="http://schemas.openxmlformats.org/drawingml/2006/table">
            <a:tbl>
              <a:tblPr firstRow="1" bandRow="1">
                <a:tableStyleId>{6E25E649-3F16-4E02-A733-19D2CDBF48F0}</a:tableStyleId>
              </a:tblPr>
              <a:tblGrid>
                <a:gridCol w="9180195">
                  <a:extLst>
                    <a:ext uri="{9D8B030D-6E8A-4147-A177-3AD203B41FA5}">
                      <a16:colId xmlns:a16="http://schemas.microsoft.com/office/drawing/2014/main" val="3872164486"/>
                    </a:ext>
                  </a:extLst>
                </a:gridCol>
              </a:tblGrid>
              <a:tr h="640080">
                <a:tc>
                  <a:txBody>
                    <a:bodyPr/>
                    <a:lstStyle/>
                    <a:p>
                      <a:pPr>
                        <a:lnSpc>
                          <a:spcPct val="100000"/>
                        </a:lnSpc>
                        <a:spcAft>
                          <a:spcPts val="0"/>
                        </a:spcAft>
                      </a:pPr>
                      <a:r>
                        <a:rPr lang="en-US" sz="1800"/>
                        <a:t>No Pressure Source Available</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765995417"/>
                  </a:ext>
                </a:extLst>
              </a:tr>
              <a:tr h="640080">
                <a:tc>
                  <a:txBody>
                    <a:bodyPr/>
                    <a:lstStyle/>
                    <a:p>
                      <a:pPr marL="182880" marR="0" lvl="0" indent="-182880" algn="l" defTabSz="914400" rtl="0" eaLnBrk="1" fontAlgn="auto" latinLnBrk="0" hangingPunct="1">
                        <a:lnSpc>
                          <a:spcPct val="100000"/>
                        </a:lnSpc>
                        <a:spcBef>
                          <a:spcPts val="0"/>
                        </a:spcBef>
                        <a:spcAft>
                          <a:spcPts val="0"/>
                        </a:spcAft>
                        <a:buClrTx/>
                        <a:buSzTx/>
                        <a:buFontTx/>
                        <a:buNone/>
                        <a:tabLst/>
                        <a:defRPr/>
                      </a:pPr>
                      <a:r>
                        <a:rPr lang="en-US" sz="1600" b="1">
                          <a:solidFill>
                            <a:schemeClr val="accent6">
                              <a:lumMod val="50000"/>
                            </a:schemeClr>
                          </a:solidFill>
                        </a:rPr>
                        <a:t>The A.P. transducer has been vented to atmosphere for more than 10 seconds.</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10882413"/>
                  </a:ext>
                </a:extLst>
              </a:tr>
              <a:tr h="370840">
                <a:tc>
                  <a:txBody>
                    <a:bodyPr/>
                    <a:lstStyle/>
                    <a:p>
                      <a:pPr marL="0" marR="0" lvl="0" indent="-365760" algn="l" defTabSz="914400" rtl="0" eaLnBrk="1" fontAlgn="auto" latinLnBrk="0" hangingPunct="1">
                        <a:lnSpc>
                          <a:spcPct val="120000"/>
                        </a:lnSpc>
                        <a:spcBef>
                          <a:spcPts val="0"/>
                        </a:spcBef>
                        <a:spcAft>
                          <a:spcPts val="600"/>
                        </a:spcAft>
                        <a:buClrTx/>
                        <a:buSzTx/>
                        <a:buFont typeface="+mj-lt"/>
                        <a:buAutoNum type="arabicPeriod"/>
                        <a:tabLst/>
                        <a:defRPr/>
                      </a:pPr>
                      <a:r>
                        <a:rPr lang="en-US" sz="1600">
                          <a:solidFill>
                            <a:schemeClr val="accent6">
                              <a:lumMod val="50000"/>
                            </a:schemeClr>
                          </a:solidFill>
                        </a:rPr>
                        <a:t>Verify that the transducer is not vented to atmosphere.</a:t>
                      </a:r>
                    </a:p>
                    <a:p>
                      <a:pPr marL="0" marR="0" lvl="0" indent="-365760" algn="l" defTabSz="914400" rtl="0" eaLnBrk="1" fontAlgn="auto" latinLnBrk="0" hangingPunct="1">
                        <a:lnSpc>
                          <a:spcPct val="120000"/>
                        </a:lnSpc>
                        <a:spcBef>
                          <a:spcPts val="0"/>
                        </a:spcBef>
                        <a:spcAft>
                          <a:spcPts val="600"/>
                        </a:spcAft>
                        <a:buClrTx/>
                        <a:buSzTx/>
                        <a:buFont typeface="+mj-lt"/>
                        <a:buAutoNum type="arabicPeriod"/>
                        <a:tabLst/>
                        <a:defRPr/>
                      </a:pPr>
                      <a:r>
                        <a:rPr lang="en-US" sz="1600">
                          <a:solidFill>
                            <a:schemeClr val="accent6">
                              <a:lumMod val="50000"/>
                            </a:schemeClr>
                          </a:solidFill>
                        </a:rPr>
                        <a:t>If vented, reestablish A.P. pulsatility by closing the vent stopcock.</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664819297"/>
                  </a:ext>
                </a:extLst>
              </a:tr>
              <a:tr h="640080">
                <a:tc>
                  <a:txBody>
                    <a:bodyPr/>
                    <a:lstStyle/>
                    <a:p>
                      <a:pPr marL="182880" indent="-182880">
                        <a:lnSpc>
                          <a:spcPct val="100000"/>
                        </a:lnSpc>
                        <a:spcAft>
                          <a:spcPts val="0"/>
                        </a:spcAft>
                      </a:pPr>
                      <a:r>
                        <a:rPr lang="en-US" sz="1600" b="1">
                          <a:solidFill>
                            <a:schemeClr val="accent6">
                              <a:lumMod val="50000"/>
                            </a:schemeClr>
                          </a:solidFill>
                        </a:rPr>
                        <a:t>The pressure monitoring tubing has become disconnected.</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57187765"/>
                  </a:ext>
                </a:extLst>
              </a:tr>
              <a:tr h="370840">
                <a:tc>
                  <a:txBody>
                    <a:bodyPr/>
                    <a:lstStyle/>
                    <a:p>
                      <a:pPr marL="182880" marR="0" lvl="0" indent="-365760" algn="l" defTabSz="914400" rtl="0" eaLnBrk="1" fontAlgn="auto" latinLnBrk="0" hangingPunct="1">
                        <a:lnSpc>
                          <a:spcPct val="120000"/>
                        </a:lnSpc>
                        <a:spcBef>
                          <a:spcPts val="0"/>
                        </a:spcBef>
                        <a:spcAft>
                          <a:spcPts val="600"/>
                        </a:spcAft>
                        <a:buClrTx/>
                        <a:buSzTx/>
                        <a:buFont typeface="+mj-lt"/>
                        <a:buAutoNum type="arabicPeriod"/>
                        <a:tabLst/>
                        <a:defRPr/>
                      </a:pPr>
                      <a:r>
                        <a:rPr lang="en-US" sz="1600">
                          <a:solidFill>
                            <a:schemeClr val="accent6">
                              <a:lumMod val="50000"/>
                            </a:schemeClr>
                          </a:solidFill>
                        </a:rPr>
                        <a:t>Verify the integrity of the pressure monitoring lines and luer connectors.</a:t>
                      </a:r>
                    </a:p>
                    <a:p>
                      <a:pPr marL="182880" marR="0" lvl="0" indent="-365760" algn="l" defTabSz="914400" rtl="0" eaLnBrk="1" fontAlgn="auto" latinLnBrk="0" hangingPunct="1">
                        <a:lnSpc>
                          <a:spcPct val="120000"/>
                        </a:lnSpc>
                        <a:spcBef>
                          <a:spcPts val="0"/>
                        </a:spcBef>
                        <a:spcAft>
                          <a:spcPts val="600"/>
                        </a:spcAft>
                        <a:buClrTx/>
                        <a:buSzTx/>
                        <a:buFont typeface="+mj-lt"/>
                        <a:buAutoNum type="arabicPeriod"/>
                        <a:tabLst/>
                        <a:defRPr/>
                      </a:pPr>
                      <a:r>
                        <a:rPr lang="en-US" sz="1600">
                          <a:solidFill>
                            <a:schemeClr val="accent6">
                              <a:lumMod val="50000"/>
                            </a:schemeClr>
                          </a:solidFill>
                        </a:rPr>
                        <a:t>Correct per hospital pressure monitoring procedures.</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97230237"/>
                  </a:ext>
                </a:extLst>
              </a:tr>
            </a:tbl>
          </a:graphicData>
        </a:graphic>
      </p:graphicFrame>
      <p:sp>
        <p:nvSpPr>
          <p:cNvPr id="15" name="Footer Placeholder 14">
            <a:extLst>
              <a:ext uri="{FF2B5EF4-FFF2-40B4-BE49-F238E27FC236}">
                <a16:creationId xmlns:a16="http://schemas.microsoft.com/office/drawing/2014/main" id="{CF16095C-2D05-70D3-466E-7268A1EED938}"/>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16" name="Slide Number Placeholder 15">
            <a:extLst>
              <a:ext uri="{FF2B5EF4-FFF2-40B4-BE49-F238E27FC236}">
                <a16:creationId xmlns:a16="http://schemas.microsoft.com/office/drawing/2014/main" id="{CC4216A3-8DDE-83F7-BEBA-CECC77112A47}"/>
              </a:ext>
            </a:extLst>
          </p:cNvPr>
          <p:cNvSpPr>
            <a:spLocks noGrp="1"/>
          </p:cNvSpPr>
          <p:nvPr>
            <p:ph type="sldNum" sz="quarter" idx="4"/>
          </p:nvPr>
        </p:nvSpPr>
        <p:spPr>
          <a:xfrm>
            <a:off x="696000" y="6559200"/>
            <a:ext cx="8640000" cy="108000"/>
          </a:xfrm>
          <a:prstGeom prst="rect">
            <a:avLst/>
          </a:prstGeom>
        </p:spPr>
        <p:txBody>
          <a:bodyPr/>
          <a:lstStyle/>
          <a:p>
            <a:r>
              <a:rPr lang="en-US"/>
              <a:t>Page </a:t>
            </a:r>
            <a:fld id="{C2FE92B8-3297-49BF-866E-FDAA607BBC0B}" type="slidenum">
              <a:rPr lang="en-US" smtClean="0"/>
              <a:pPr/>
              <a:t>10</a:t>
            </a:fld>
            <a:endParaRPr lang="en-US"/>
          </a:p>
        </p:txBody>
      </p:sp>
    </p:spTree>
    <p:custDataLst>
      <p:tags r:id="rId1"/>
    </p:custDataLst>
    <p:extLst>
      <p:ext uri="{BB962C8B-B14F-4D97-AF65-F5344CB8AC3E}">
        <p14:creationId xmlns:p14="http://schemas.microsoft.com/office/powerpoint/2010/main" val="35043192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pPr>
              <a:lnSpc>
                <a:spcPct val="120000"/>
              </a:lnSpc>
            </a:pPr>
            <a:r>
              <a:rPr lang="en-US"/>
              <a:t>Flat Arterial Pressure (A.P.) surveillance</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a:solidFill>
                  <a:schemeClr val="accent6"/>
                </a:solidFill>
              </a:rPr>
              <a:t>Newly added probable cause for existing Medium Priority Help Screen</a:t>
            </a:r>
          </a:p>
        </p:txBody>
      </p:sp>
      <p:graphicFrame>
        <p:nvGraphicFramePr>
          <p:cNvPr id="10" name="Table 7">
            <a:extLst>
              <a:ext uri="{FF2B5EF4-FFF2-40B4-BE49-F238E27FC236}">
                <a16:creationId xmlns:a16="http://schemas.microsoft.com/office/drawing/2014/main" id="{B3FDB437-FFD3-3458-4E9F-7B965540C010}"/>
              </a:ext>
            </a:extLst>
          </p:cNvPr>
          <p:cNvGraphicFramePr>
            <a:graphicFrameLocks noGrp="1"/>
          </p:cNvGraphicFramePr>
          <p:nvPr>
            <p:ph sz="quarter" idx="18"/>
            <p:extLst>
              <p:ext uri="{D42A27DB-BD31-4B8C-83A1-F6EECF244321}">
                <p14:modId xmlns:p14="http://schemas.microsoft.com/office/powerpoint/2010/main" val="2985293796"/>
              </p:ext>
            </p:extLst>
          </p:nvPr>
        </p:nvGraphicFramePr>
        <p:xfrm>
          <a:off x="695325" y="1737360"/>
          <a:ext cx="9180576" cy="4203192"/>
        </p:xfrm>
        <a:graphic>
          <a:graphicData uri="http://schemas.openxmlformats.org/drawingml/2006/table">
            <a:tbl>
              <a:tblPr firstRow="1" bandRow="1">
                <a:tableStyleId>{6E25E649-3F16-4E02-A733-19D2CDBF48F0}</a:tableStyleId>
              </a:tblPr>
              <a:tblGrid>
                <a:gridCol w="9180576">
                  <a:extLst>
                    <a:ext uri="{9D8B030D-6E8A-4147-A177-3AD203B41FA5}">
                      <a16:colId xmlns:a16="http://schemas.microsoft.com/office/drawing/2014/main" val="3872164486"/>
                    </a:ext>
                  </a:extLst>
                </a:gridCol>
              </a:tblGrid>
              <a:tr h="640080">
                <a:tc>
                  <a:txBody>
                    <a:bodyPr/>
                    <a:lstStyle/>
                    <a:p>
                      <a:pPr>
                        <a:lnSpc>
                          <a:spcPct val="100000"/>
                        </a:lnSpc>
                        <a:spcAft>
                          <a:spcPts val="0"/>
                        </a:spcAft>
                      </a:pPr>
                      <a:r>
                        <a:rPr lang="en-US" sz="1800" b="1" dirty="0"/>
                        <a:t>No Pressure Source Available</a:t>
                      </a:r>
                    </a:p>
                  </a:txBody>
                  <a:tcPr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765995417"/>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accent6">
                              <a:lumMod val="50000"/>
                            </a:schemeClr>
                          </a:solidFill>
                          <a:effectLst/>
                        </a:rPr>
                        <a:t>The pressure monitoring lumen of the IAB may have become restricted due to clot formation and is producing a flat A.P. waveform. </a:t>
                      </a:r>
                      <a:endParaRPr lang="en-US" sz="1600" b="1">
                        <a:solidFill>
                          <a:schemeClr val="accent6">
                            <a:lumMod val="50000"/>
                          </a:schemeClr>
                        </a:solidFill>
                      </a:endParaRPr>
                    </a:p>
                  </a:txBody>
                  <a:tcPr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02976942"/>
                  </a:ext>
                </a:extLst>
              </a:tr>
              <a:tr h="370840">
                <a:tc>
                  <a:txBody>
                    <a:bodyPr/>
                    <a:lstStyle/>
                    <a:p>
                      <a:pPr marL="365760" indent="-365760">
                        <a:lnSpc>
                          <a:spcPct val="120000"/>
                        </a:lnSpc>
                        <a:spcAft>
                          <a:spcPts val="600"/>
                        </a:spcAft>
                        <a:buFont typeface="+mj-lt"/>
                        <a:buAutoNum type="arabicPeriod"/>
                      </a:pPr>
                      <a:r>
                        <a:rPr lang="en-US" sz="1600" kern="1200" dirty="0">
                          <a:solidFill>
                            <a:schemeClr val="accent6">
                              <a:lumMod val="50000"/>
                            </a:schemeClr>
                          </a:solidFill>
                          <a:effectLst/>
                        </a:rPr>
                        <a:t>Attempt to aspirate the inner lumen. If you met resistance during aspiration, consider the inner lumen to be occluded. Discontinue the use of the inner lumen by placing a luer cap on the female luer hub of the inner lumen. Provide an alternate A.P. source (i.e. radial) by connecting and zeroing a standard transducer. If an alternate A.P. source (i.e. radial pressure source) is not available, connect an interface cable from the A.P. high level output of an external monitor to the IABP. Manually switch the IABP’s pressure input to EXTERNAL using the PRESSURE ARROW keys in the SOURCES Menu.</a:t>
                      </a:r>
                    </a:p>
                    <a:p>
                      <a:pPr marL="365760" indent="-365760">
                        <a:lnSpc>
                          <a:spcPct val="120000"/>
                        </a:lnSpc>
                        <a:spcAft>
                          <a:spcPts val="600"/>
                        </a:spcAft>
                        <a:buFont typeface="+mj-lt"/>
                        <a:buAutoNum type="arabicPeriod"/>
                      </a:pPr>
                      <a:r>
                        <a:rPr lang="en-US" sz="1600" kern="1200" dirty="0">
                          <a:solidFill>
                            <a:schemeClr val="accent6">
                              <a:lumMod val="50000"/>
                            </a:schemeClr>
                          </a:solidFill>
                          <a:effectLst/>
                        </a:rPr>
                        <a:t>If an alternate A.P. source is not available, override the alarm by pressing the DISABLE PULSATILE TEST button in the SOURCES menu. </a:t>
                      </a:r>
                      <a:endParaRPr lang="en-US" sz="1600" dirty="0">
                        <a:solidFill>
                          <a:schemeClr val="accent6">
                            <a:lumMod val="50000"/>
                          </a:schemeClr>
                        </a:solidFill>
                        <a:effectLst/>
                      </a:endParaRPr>
                    </a:p>
                  </a:txBody>
                  <a:tcPr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39847066"/>
                  </a:ext>
                </a:extLst>
              </a:tr>
            </a:tbl>
          </a:graphicData>
        </a:graphic>
      </p:graphicFrame>
      <p:sp>
        <p:nvSpPr>
          <p:cNvPr id="7" name="Footer Placeholder 6">
            <a:extLst>
              <a:ext uri="{FF2B5EF4-FFF2-40B4-BE49-F238E27FC236}">
                <a16:creationId xmlns:a16="http://schemas.microsoft.com/office/drawing/2014/main" id="{C9AE88A4-B043-8ECA-E803-8A9F9CE65990}"/>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8" name="Slide Number Placeholder 7">
            <a:extLst>
              <a:ext uri="{FF2B5EF4-FFF2-40B4-BE49-F238E27FC236}">
                <a16:creationId xmlns:a16="http://schemas.microsoft.com/office/drawing/2014/main" id="{326CD549-948E-1662-B11C-11EE50F337CE}"/>
              </a:ext>
            </a:extLst>
          </p:cNvPr>
          <p:cNvSpPr>
            <a:spLocks noGrp="1"/>
          </p:cNvSpPr>
          <p:nvPr>
            <p:ph type="sldNum" sz="quarter" idx="4"/>
          </p:nvPr>
        </p:nvSpPr>
        <p:spPr>
          <a:xfrm>
            <a:off x="696000" y="6559200"/>
            <a:ext cx="8640000" cy="108000"/>
          </a:xfrm>
          <a:prstGeom prst="rect">
            <a:avLst/>
          </a:prstGeom>
        </p:spPr>
        <p:txBody>
          <a:bodyPr/>
          <a:lstStyle/>
          <a:p>
            <a:r>
              <a:rPr lang="en-US"/>
              <a:t>Page </a:t>
            </a:r>
            <a:fld id="{C2FE92B8-3297-49BF-866E-FDAA607BBC0B}" type="slidenum">
              <a:rPr lang="en-US" smtClean="0"/>
              <a:pPr/>
              <a:t>11</a:t>
            </a:fld>
            <a:endParaRPr lang="en-US"/>
          </a:p>
        </p:txBody>
      </p:sp>
    </p:spTree>
    <p:custDataLst>
      <p:tags r:id="rId1"/>
    </p:custDataLst>
    <p:extLst>
      <p:ext uri="{BB962C8B-B14F-4D97-AF65-F5344CB8AC3E}">
        <p14:creationId xmlns:p14="http://schemas.microsoft.com/office/powerpoint/2010/main" val="16593267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pPr>
              <a:lnSpc>
                <a:spcPct val="120000"/>
              </a:lnSpc>
            </a:pPr>
            <a:r>
              <a:rPr lang="en-US"/>
              <a:t>Flat Arterial Pressure (A.P.) surveillance</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a:solidFill>
                  <a:schemeClr val="accent6"/>
                </a:solidFill>
              </a:rPr>
              <a:t>Newly added probable cause for existing Medium Priority Help Screen</a:t>
            </a:r>
          </a:p>
        </p:txBody>
      </p:sp>
      <p:graphicFrame>
        <p:nvGraphicFramePr>
          <p:cNvPr id="10" name="Table 7">
            <a:extLst>
              <a:ext uri="{FF2B5EF4-FFF2-40B4-BE49-F238E27FC236}">
                <a16:creationId xmlns:a16="http://schemas.microsoft.com/office/drawing/2014/main" id="{B3FDB437-FFD3-3458-4E9F-7B965540C010}"/>
              </a:ext>
            </a:extLst>
          </p:cNvPr>
          <p:cNvGraphicFramePr>
            <a:graphicFrameLocks noGrp="1"/>
          </p:cNvGraphicFramePr>
          <p:nvPr>
            <p:ph sz="quarter" idx="18"/>
            <p:extLst>
              <p:ext uri="{D42A27DB-BD31-4B8C-83A1-F6EECF244321}">
                <p14:modId xmlns:p14="http://schemas.microsoft.com/office/powerpoint/2010/main" val="1744955855"/>
              </p:ext>
            </p:extLst>
          </p:nvPr>
        </p:nvGraphicFramePr>
        <p:xfrm>
          <a:off x="692105" y="1737360"/>
          <a:ext cx="9180576" cy="4032504"/>
        </p:xfrm>
        <a:graphic>
          <a:graphicData uri="http://schemas.openxmlformats.org/drawingml/2006/table">
            <a:tbl>
              <a:tblPr firstRow="1" bandRow="1">
                <a:tableStyleId>{6E25E649-3F16-4E02-A733-19D2CDBF48F0}</a:tableStyleId>
              </a:tblPr>
              <a:tblGrid>
                <a:gridCol w="9180576">
                  <a:extLst>
                    <a:ext uri="{9D8B030D-6E8A-4147-A177-3AD203B41FA5}">
                      <a16:colId xmlns:a16="http://schemas.microsoft.com/office/drawing/2014/main" val="3872164486"/>
                    </a:ext>
                  </a:extLst>
                </a:gridCol>
              </a:tblGrid>
              <a:tr h="640080">
                <a:tc>
                  <a:txBody>
                    <a:bodyPr/>
                    <a:lstStyle/>
                    <a:p>
                      <a:pPr>
                        <a:lnSpc>
                          <a:spcPct val="100000"/>
                        </a:lnSpc>
                        <a:spcAft>
                          <a:spcPts val="0"/>
                        </a:spcAft>
                      </a:pPr>
                      <a:r>
                        <a:rPr lang="en-US" sz="1800" dirty="0"/>
                        <a:t>No Pressure Source Available</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765995417"/>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accent6">
                              <a:lumMod val="50000"/>
                            </a:schemeClr>
                          </a:solidFill>
                          <a:effectLst/>
                        </a:rPr>
                        <a:t>A defective A.P. transducer or pressure transducer cable is producing a flat A.P. waveform. </a:t>
                      </a:r>
                      <a:endParaRPr lang="en-US" sz="1600" b="1">
                        <a:solidFill>
                          <a:schemeClr val="accent6">
                            <a:lumMod val="50000"/>
                          </a:schemeClr>
                        </a:solidFill>
                      </a:endParaRP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1639336"/>
                  </a:ext>
                </a:extLst>
              </a:tr>
              <a:tr h="370840">
                <a:tc>
                  <a:txBody>
                    <a:bodyPr/>
                    <a:lstStyle/>
                    <a:p>
                      <a:pPr marL="365760" indent="-365760">
                        <a:lnSpc>
                          <a:spcPct val="120000"/>
                        </a:lnSpc>
                        <a:spcAft>
                          <a:spcPts val="600"/>
                        </a:spcAft>
                        <a:buFont typeface="+mj-lt"/>
                        <a:buAutoNum type="arabicPeriod"/>
                      </a:pPr>
                      <a:r>
                        <a:rPr lang="en-US" sz="1600" kern="1200" dirty="0">
                          <a:solidFill>
                            <a:schemeClr val="accent6">
                              <a:lumMod val="50000"/>
                            </a:schemeClr>
                          </a:solidFill>
                          <a:effectLst/>
                        </a:rPr>
                        <a:t>Check for damage to the pressure transducer cable.</a:t>
                      </a:r>
                    </a:p>
                    <a:p>
                      <a:pPr marL="365760" indent="-365760">
                        <a:lnSpc>
                          <a:spcPct val="120000"/>
                        </a:lnSpc>
                        <a:spcAft>
                          <a:spcPts val="600"/>
                        </a:spcAft>
                        <a:buFont typeface="+mj-lt"/>
                        <a:buAutoNum type="arabicPeriod"/>
                      </a:pPr>
                      <a:r>
                        <a:rPr lang="en-US" sz="1600" kern="1200" dirty="0">
                          <a:solidFill>
                            <a:schemeClr val="accent6">
                              <a:lumMod val="50000"/>
                            </a:schemeClr>
                          </a:solidFill>
                          <a:effectLst/>
                        </a:rPr>
                        <a:t>Consider replacing the pressure transducer cable and pressure transducer.</a:t>
                      </a:r>
                    </a:p>
                    <a:p>
                      <a:pPr marL="365760" indent="-365760">
                        <a:lnSpc>
                          <a:spcPct val="120000"/>
                        </a:lnSpc>
                        <a:spcAft>
                          <a:spcPts val="600"/>
                        </a:spcAft>
                        <a:buFont typeface="+mj-lt"/>
                        <a:buAutoNum type="arabicPeriod"/>
                      </a:pPr>
                      <a:r>
                        <a:rPr lang="en-US" sz="1600" kern="1200" dirty="0">
                          <a:solidFill>
                            <a:schemeClr val="accent6">
                              <a:lumMod val="50000"/>
                            </a:schemeClr>
                          </a:solidFill>
                          <a:effectLst/>
                        </a:rPr>
                        <a:t>If alarm persists, provide an alternate A.P. source (i.e. radial) by connecting and zeroing a standard transducer or by connecting an interface cable from the A.P. high level output of an external monitor to the IABP. Manually switch the IABP’s pressure input to EXTERNAL using the PRESSURE ARROW keys in the SOURCES Menu.</a:t>
                      </a:r>
                    </a:p>
                    <a:p>
                      <a:pPr marL="365760" indent="-365760">
                        <a:lnSpc>
                          <a:spcPct val="120000"/>
                        </a:lnSpc>
                        <a:spcAft>
                          <a:spcPts val="600"/>
                        </a:spcAft>
                        <a:buFont typeface="+mj-lt"/>
                        <a:buAutoNum type="arabicPeriod"/>
                      </a:pPr>
                      <a:r>
                        <a:rPr lang="en-US" sz="1600" kern="1200" dirty="0">
                          <a:solidFill>
                            <a:schemeClr val="accent6">
                              <a:lumMod val="50000"/>
                            </a:schemeClr>
                          </a:solidFill>
                          <a:effectLst/>
                        </a:rPr>
                        <a:t>If an alternate A.P. source is not available, override the alarm by pressing the DISABLE PULSATILE TEST button in the SOURCES menu. </a:t>
                      </a:r>
                      <a:endParaRPr lang="en-US" sz="1600" b="0" dirty="0">
                        <a:solidFill>
                          <a:schemeClr val="accent6">
                            <a:lumMod val="50000"/>
                          </a:schemeClr>
                        </a:solidFill>
                      </a:endParaRP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86058019"/>
                  </a:ext>
                </a:extLst>
              </a:tr>
            </a:tbl>
          </a:graphicData>
        </a:graphic>
      </p:graphicFrame>
      <p:sp>
        <p:nvSpPr>
          <p:cNvPr id="5" name="Footer Placeholder 4">
            <a:extLst>
              <a:ext uri="{FF2B5EF4-FFF2-40B4-BE49-F238E27FC236}">
                <a16:creationId xmlns:a16="http://schemas.microsoft.com/office/drawing/2014/main" id="{F33FC03D-4774-0CF4-62DD-6A6C7C78800F}"/>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6" name="Slide Number Placeholder 5">
            <a:extLst>
              <a:ext uri="{FF2B5EF4-FFF2-40B4-BE49-F238E27FC236}">
                <a16:creationId xmlns:a16="http://schemas.microsoft.com/office/drawing/2014/main" id="{7348ECEB-7BA7-1F9C-501D-1DBF07243BD0}"/>
              </a:ext>
            </a:extLst>
          </p:cNvPr>
          <p:cNvSpPr>
            <a:spLocks noGrp="1"/>
          </p:cNvSpPr>
          <p:nvPr>
            <p:ph type="sldNum" sz="quarter" idx="4"/>
          </p:nvPr>
        </p:nvSpPr>
        <p:spPr>
          <a:xfrm>
            <a:off x="696000" y="6559200"/>
            <a:ext cx="8640000" cy="108000"/>
          </a:xfrm>
          <a:prstGeom prst="rect">
            <a:avLst/>
          </a:prstGeom>
        </p:spPr>
        <p:txBody>
          <a:bodyPr/>
          <a:lstStyle/>
          <a:p>
            <a:r>
              <a:rPr lang="en-US"/>
              <a:t>Page </a:t>
            </a:r>
            <a:fld id="{C2FE92B8-3297-49BF-866E-FDAA607BBC0B}" type="slidenum">
              <a:rPr lang="en-US" smtClean="0"/>
              <a:pPr/>
              <a:t>12</a:t>
            </a:fld>
            <a:endParaRPr lang="en-US"/>
          </a:p>
        </p:txBody>
      </p:sp>
    </p:spTree>
    <p:custDataLst>
      <p:tags r:id="rId1"/>
    </p:custDataLst>
    <p:extLst>
      <p:ext uri="{BB962C8B-B14F-4D97-AF65-F5344CB8AC3E}">
        <p14:creationId xmlns:p14="http://schemas.microsoft.com/office/powerpoint/2010/main" val="27218465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5999" y="1737360"/>
            <a:ext cx="7068087" cy="4463935"/>
          </a:xfrm>
        </p:spPr>
        <p:txBody>
          <a:bodyPr vert="horz" lIns="0" tIns="0" rIns="0" bIns="0" rtlCol="0" anchor="t">
            <a:noAutofit/>
          </a:bodyPr>
          <a:lstStyle/>
          <a:p>
            <a:pPr marL="0" lvl="0" indent="0">
              <a:lnSpc>
                <a:spcPct val="120000"/>
              </a:lnSpc>
              <a:spcBef>
                <a:spcPts val="0"/>
              </a:spcBef>
              <a:spcAft>
                <a:spcPts val="600"/>
              </a:spcAft>
              <a:buNone/>
            </a:pPr>
            <a:r>
              <a:rPr lang="sv-SE" sz="1800" b="1" dirty="0">
                <a:solidFill>
                  <a:schemeClr val="bg2"/>
                </a:solidFill>
              </a:rPr>
              <a:t>Clinical considerations</a:t>
            </a:r>
            <a:endParaRPr lang="sv-SE" sz="1800" b="1" strike="sngStrike" dirty="0">
              <a:solidFill>
                <a:schemeClr val="bg2"/>
              </a:solidFill>
            </a:endParaRPr>
          </a:p>
          <a:p>
            <a:pPr marL="182880" indent="-182880">
              <a:spcBef>
                <a:spcPts val="0"/>
              </a:spcBef>
              <a:spcAft>
                <a:spcPts val="600"/>
              </a:spcAft>
            </a:pPr>
            <a:r>
              <a:rPr lang="en-US" dirty="0"/>
              <a:t>The </a:t>
            </a:r>
            <a:r>
              <a:rPr lang="en-US" b="1" dirty="0"/>
              <a:t>Disable Pulsatile Test </a:t>
            </a:r>
            <a:r>
              <a:rPr lang="en-US" dirty="0"/>
              <a:t>key allows the user to suspend the Flat Arterial Pressure (A.P.) Surveillance checks. </a:t>
            </a:r>
            <a:endParaRPr lang="en-US" dirty="0">
              <a:cs typeface="Arial"/>
            </a:endParaRPr>
          </a:p>
          <a:p>
            <a:pPr marL="365760" lvl="1" indent="-182880">
              <a:spcBef>
                <a:spcPts val="0"/>
              </a:spcBef>
              <a:spcAft>
                <a:spcPts val="600"/>
              </a:spcAft>
            </a:pPr>
            <a:r>
              <a:rPr lang="en-US" sz="1600" dirty="0"/>
              <a:t>Disabling the pulsatility check can accommodate the following:</a:t>
            </a:r>
            <a:endParaRPr lang="en-US" sz="1600" dirty="0">
              <a:cs typeface="Arial"/>
            </a:endParaRPr>
          </a:p>
          <a:p>
            <a:pPr marL="548640" lvl="2" indent="-182880">
              <a:spcBef>
                <a:spcPts val="0"/>
              </a:spcBef>
              <a:spcAft>
                <a:spcPts val="600"/>
              </a:spcAft>
            </a:pPr>
            <a:r>
              <a:rPr lang="en-US" sz="1600" dirty="0"/>
              <a:t>The absence of pulsatility, which can exist when IAB support is temporarily paused while the patient is concurrently being supported with a non-pulsatile mechanical circulatory support device. </a:t>
            </a:r>
            <a:endParaRPr lang="en-US" sz="1600" dirty="0">
              <a:cs typeface="Arial"/>
            </a:endParaRPr>
          </a:p>
          <a:p>
            <a:pPr marL="548640" lvl="2" indent="-182880">
              <a:spcBef>
                <a:spcPts val="0"/>
              </a:spcBef>
              <a:spcAft>
                <a:spcPts val="600"/>
              </a:spcAft>
            </a:pPr>
            <a:r>
              <a:rPr lang="en-US" sz="1600" dirty="0"/>
              <a:t>When persistent conditions persist, such as a clotted A.P. lumen.</a:t>
            </a:r>
            <a:endParaRPr lang="en-US" sz="1600" dirty="0">
              <a:cs typeface="Arial"/>
            </a:endParaRPr>
          </a:p>
          <a:p>
            <a:pPr marL="834390" lvl="5" indent="-285750">
              <a:lnSpc>
                <a:spcPct val="110000"/>
              </a:lnSpc>
              <a:spcBef>
                <a:spcPts val="0"/>
              </a:spcBef>
              <a:spcAft>
                <a:spcPts val="600"/>
              </a:spcAft>
              <a:buFont typeface="Arial" panose="020B0604020202020204" pitchFamily="34" charset="0"/>
              <a:buChar char="‒"/>
            </a:pPr>
            <a:r>
              <a:rPr lang="en-US" sz="1600" dirty="0"/>
              <a:t>If the pressure monitoring lumen of the IAB is clotted, provide an alternate A.P. source.</a:t>
            </a:r>
            <a:endParaRPr lang="en-US" sz="1600" dirty="0">
              <a:cs typeface="Arial"/>
            </a:endParaRPr>
          </a:p>
          <a:p>
            <a:pPr marL="182880" indent="-182880">
              <a:lnSpc>
                <a:spcPct val="120000"/>
              </a:lnSpc>
              <a:spcBef>
                <a:spcPts val="0"/>
              </a:spcBef>
              <a:spcAft>
                <a:spcPts val="600"/>
              </a:spcAft>
            </a:pPr>
            <a:endParaRPr lang="en-US" dirty="0">
              <a:solidFill>
                <a:schemeClr val="tx1">
                  <a:lumMod val="95000"/>
                  <a:lumOff val="5000"/>
                </a:schemeClr>
              </a:solidFill>
              <a:cs typeface="Aria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pPr>
              <a:lnSpc>
                <a:spcPct val="120000"/>
              </a:lnSpc>
            </a:pPr>
            <a:r>
              <a:rPr lang="en-US"/>
              <a:t>Flat Arterial Pressure (A.P.) surveillance</a:t>
            </a:r>
          </a:p>
        </p:txBody>
      </p:sp>
      <p:sp>
        <p:nvSpPr>
          <p:cNvPr id="8" name="Footer Placeholder 4">
            <a:extLst>
              <a:ext uri="{FF2B5EF4-FFF2-40B4-BE49-F238E27FC236}">
                <a16:creationId xmlns:a16="http://schemas.microsoft.com/office/drawing/2014/main" id="{527415C1-F7B8-5951-1591-A16A2600F5DB}"/>
              </a:ext>
            </a:extLst>
          </p:cNvPr>
          <p:cNvSpPr>
            <a:spLocks noGrp="1"/>
          </p:cNvSpPr>
          <p:nvPr>
            <p:ph type="ftr" sz="quarter" idx="3"/>
          </p:nvPr>
        </p:nvSpPr>
        <p:spPr>
          <a:xfrm>
            <a:off x="696000" y="6437376"/>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9" name="Slide Number Placeholder 5">
            <a:extLst>
              <a:ext uri="{FF2B5EF4-FFF2-40B4-BE49-F238E27FC236}">
                <a16:creationId xmlns:a16="http://schemas.microsoft.com/office/drawing/2014/main" id="{14A6E59E-39CB-1A18-C380-0AC0D0456AA5}"/>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13</a:t>
            </a:fld>
            <a:endParaRPr lang="en-US"/>
          </a:p>
        </p:txBody>
      </p:sp>
      <p:pic>
        <p:nvPicPr>
          <p:cNvPr id="5" name="Picture 4">
            <a:extLst>
              <a:ext uri="{FF2B5EF4-FFF2-40B4-BE49-F238E27FC236}">
                <a16:creationId xmlns:a16="http://schemas.microsoft.com/office/drawing/2014/main" id="{A9E6E23E-31FC-ED17-3947-3814F521D332}"/>
              </a:ext>
            </a:extLst>
          </p:cNvPr>
          <p:cNvPicPr>
            <a:picLocks/>
          </p:cNvPicPr>
          <p:nvPr/>
        </p:nvPicPr>
        <p:blipFill rotWithShape="1">
          <a:blip r:embed="rId4"/>
          <a:srcRect l="6376" t="5237" r="6687" b="4673"/>
          <a:stretch/>
        </p:blipFill>
        <p:spPr>
          <a:xfrm>
            <a:off x="9212286" y="1773238"/>
            <a:ext cx="2295144" cy="3383280"/>
          </a:xfrm>
          <a:prstGeom prst="rect">
            <a:avLst/>
          </a:prstGeom>
          <a:ln w="38100">
            <a:solidFill>
              <a:schemeClr val="bg1">
                <a:lumMod val="85000"/>
              </a:schemeClr>
            </a:solidFill>
          </a:ln>
        </p:spPr>
      </p:pic>
      <p:sp>
        <p:nvSpPr>
          <p:cNvPr id="10" name="Rectangle 9">
            <a:extLst>
              <a:ext uri="{FF2B5EF4-FFF2-40B4-BE49-F238E27FC236}">
                <a16:creationId xmlns:a16="http://schemas.microsoft.com/office/drawing/2014/main" id="{A997518C-89E7-47E9-A86E-81E6D38C38F4}"/>
              </a:ext>
            </a:extLst>
          </p:cNvPr>
          <p:cNvSpPr/>
          <p:nvPr/>
        </p:nvSpPr>
        <p:spPr>
          <a:xfrm>
            <a:off x="9599612" y="4033132"/>
            <a:ext cx="1509061" cy="669329"/>
          </a:xfrm>
          <a:prstGeom prst="rect">
            <a:avLst/>
          </a:prstGeom>
          <a:noFill/>
          <a:ln w="38100">
            <a:solidFill>
              <a:srgbClr val="F3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en-US" sz="1600" err="1"/>
          </a:p>
        </p:txBody>
      </p:sp>
    </p:spTree>
    <p:custDataLst>
      <p:tags r:id="rId1"/>
    </p:custDataLst>
    <p:extLst>
      <p:ext uri="{BB962C8B-B14F-4D97-AF65-F5344CB8AC3E}">
        <p14:creationId xmlns:p14="http://schemas.microsoft.com/office/powerpoint/2010/main" val="38847278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5999" y="1737360"/>
            <a:ext cx="7068087" cy="4463935"/>
          </a:xfrm>
        </p:spPr>
        <p:txBody>
          <a:bodyPr vert="horz" lIns="0" tIns="0" rIns="0" bIns="0" rtlCol="0" anchor="t">
            <a:noAutofit/>
          </a:bodyPr>
          <a:lstStyle/>
          <a:p>
            <a:pPr marL="0" lvl="0" indent="0">
              <a:lnSpc>
                <a:spcPct val="120000"/>
              </a:lnSpc>
              <a:spcBef>
                <a:spcPts val="0"/>
              </a:spcBef>
              <a:spcAft>
                <a:spcPts val="600"/>
              </a:spcAft>
              <a:buNone/>
            </a:pPr>
            <a:r>
              <a:rPr lang="sv-SE" sz="1800" b="1">
                <a:solidFill>
                  <a:schemeClr val="bg2"/>
                </a:solidFill>
              </a:rPr>
              <a:t>Clinical considerations</a:t>
            </a:r>
            <a:endParaRPr lang="sv-SE" sz="1800" b="1" strike="sngStrike">
              <a:solidFill>
                <a:schemeClr val="bg2"/>
              </a:solidFill>
            </a:endParaRPr>
          </a:p>
          <a:p>
            <a:pPr marL="182880" indent="-182880">
              <a:spcBef>
                <a:spcPts val="0"/>
              </a:spcBef>
              <a:spcAft>
                <a:spcPts val="600"/>
              </a:spcAft>
            </a:pPr>
            <a:r>
              <a:rPr lang="en-US">
                <a:solidFill>
                  <a:schemeClr val="tx1">
                    <a:lumMod val="95000"/>
                    <a:lumOff val="5000"/>
                  </a:schemeClr>
                </a:solidFill>
              </a:rPr>
              <a:t>The flat A.P. surveillance can be resumed by pressing the </a:t>
            </a:r>
            <a:r>
              <a:rPr lang="en-US" b="1">
                <a:solidFill>
                  <a:schemeClr val="tx1">
                    <a:lumMod val="95000"/>
                    <a:lumOff val="5000"/>
                  </a:schemeClr>
                </a:solidFill>
              </a:rPr>
              <a:t>Enable Pulsatile Test </a:t>
            </a:r>
            <a:r>
              <a:rPr lang="en-US">
                <a:solidFill>
                  <a:schemeClr val="tx1">
                    <a:lumMod val="95000"/>
                    <a:lumOff val="5000"/>
                  </a:schemeClr>
                </a:solidFill>
              </a:rPr>
              <a:t>key. </a:t>
            </a:r>
          </a:p>
          <a:p>
            <a:pPr marL="182880" indent="-182880">
              <a:spcBef>
                <a:spcPts val="0"/>
              </a:spcBef>
              <a:spcAft>
                <a:spcPts val="600"/>
              </a:spcAft>
            </a:pPr>
            <a:r>
              <a:rPr lang="en-US">
                <a:solidFill>
                  <a:schemeClr val="tx1">
                    <a:lumMod val="95000"/>
                    <a:lumOff val="5000"/>
                  </a:schemeClr>
                </a:solidFill>
              </a:rPr>
              <a:t>The pump will also automatically resume the </a:t>
            </a:r>
            <a:r>
              <a:rPr lang="sv-SE">
                <a:solidFill>
                  <a:schemeClr val="tx1">
                    <a:lumMod val="95000"/>
                    <a:lumOff val="5000"/>
                  </a:schemeClr>
                </a:solidFill>
              </a:rPr>
              <a:t>flat A.P. surveillance check </a:t>
            </a:r>
            <a:r>
              <a:rPr lang="en-US">
                <a:solidFill>
                  <a:schemeClr val="tx1">
                    <a:lumMod val="95000"/>
                    <a:lumOff val="5000"/>
                  </a:schemeClr>
                </a:solidFill>
              </a:rPr>
              <a:t>after detecting 30 continuous seconds of pulsatility on the waveform.</a:t>
            </a:r>
          </a:p>
          <a:p>
            <a:pPr marL="182880" indent="-182880">
              <a:lnSpc>
                <a:spcPct val="120000"/>
              </a:lnSpc>
              <a:spcBef>
                <a:spcPts val="0"/>
              </a:spcBef>
              <a:spcAft>
                <a:spcPts val="600"/>
              </a:spcAft>
            </a:pPr>
            <a:endParaRPr lang="en-US">
              <a:solidFill>
                <a:schemeClr val="tx1">
                  <a:lumMod val="95000"/>
                  <a:lumOff val="5000"/>
                </a:schemeClr>
              </a:solidFill>
              <a:cs typeface="Aria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pPr>
              <a:lnSpc>
                <a:spcPct val="120000"/>
              </a:lnSpc>
            </a:pPr>
            <a:r>
              <a:rPr lang="en-US"/>
              <a:t>Flat Arterial Pressure (A.P.) surveillance</a:t>
            </a:r>
          </a:p>
        </p:txBody>
      </p:sp>
      <p:sp>
        <p:nvSpPr>
          <p:cNvPr id="8" name="Footer Placeholder 4">
            <a:extLst>
              <a:ext uri="{FF2B5EF4-FFF2-40B4-BE49-F238E27FC236}">
                <a16:creationId xmlns:a16="http://schemas.microsoft.com/office/drawing/2014/main" id="{527415C1-F7B8-5951-1591-A16A2600F5DB}"/>
              </a:ext>
            </a:extLst>
          </p:cNvPr>
          <p:cNvSpPr>
            <a:spLocks noGrp="1"/>
          </p:cNvSpPr>
          <p:nvPr>
            <p:ph type="ftr" sz="quarter" idx="3"/>
          </p:nvPr>
        </p:nvSpPr>
        <p:spPr>
          <a:xfrm>
            <a:off x="696000" y="6437376"/>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9" name="Slide Number Placeholder 5">
            <a:extLst>
              <a:ext uri="{FF2B5EF4-FFF2-40B4-BE49-F238E27FC236}">
                <a16:creationId xmlns:a16="http://schemas.microsoft.com/office/drawing/2014/main" id="{14A6E59E-39CB-1A18-C380-0AC0D0456AA5}"/>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14</a:t>
            </a:fld>
            <a:endParaRPr lang="en-US"/>
          </a:p>
        </p:txBody>
      </p:sp>
      <p:grpSp>
        <p:nvGrpSpPr>
          <p:cNvPr id="6" name="Group 5"/>
          <p:cNvGrpSpPr/>
          <p:nvPr/>
        </p:nvGrpSpPr>
        <p:grpSpPr>
          <a:xfrm>
            <a:off x="9217152" y="1773936"/>
            <a:ext cx="2299122" cy="3383280"/>
            <a:chOff x="9217152" y="1773936"/>
            <a:chExt cx="2299122" cy="3383280"/>
          </a:xfrm>
        </p:grpSpPr>
        <p:pic>
          <p:nvPicPr>
            <p:cNvPr id="13" name="Picture 12">
              <a:extLst>
                <a:ext uri="{FF2B5EF4-FFF2-40B4-BE49-F238E27FC236}">
                  <a16:creationId xmlns:a16="http://schemas.microsoft.com/office/drawing/2014/main" id="{41D6FA2C-A1B6-4DB8-9FB6-5B8C026A66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298" r="2149"/>
            <a:stretch/>
          </p:blipFill>
          <p:spPr>
            <a:xfrm>
              <a:off x="9788926" y="4096467"/>
              <a:ext cx="1100513" cy="408151"/>
            </a:xfrm>
            <a:prstGeom prst="rect">
              <a:avLst/>
            </a:prstGeom>
          </p:spPr>
        </p:pic>
        <p:sp>
          <p:nvSpPr>
            <p:cNvPr id="14" name="Rectangle 13">
              <a:extLst>
                <a:ext uri="{FF2B5EF4-FFF2-40B4-BE49-F238E27FC236}">
                  <a16:creationId xmlns:a16="http://schemas.microsoft.com/office/drawing/2014/main" id="{202AC052-34F7-45AA-9AA0-7C8A1ACB124B}"/>
                </a:ext>
              </a:extLst>
            </p:cNvPr>
            <p:cNvSpPr/>
            <p:nvPr/>
          </p:nvSpPr>
          <p:spPr>
            <a:xfrm>
              <a:off x="9725084" y="4016512"/>
              <a:ext cx="1287960" cy="568060"/>
            </a:xfrm>
            <a:prstGeom prst="rect">
              <a:avLst/>
            </a:prstGeom>
            <a:noFill/>
            <a:ln w="38100">
              <a:solidFill>
                <a:srgbClr val="F3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en-US" sz="1600" dirty="0" err="1"/>
            </a:p>
          </p:txBody>
        </p:sp>
        <p:pic>
          <p:nvPicPr>
            <p:cNvPr id="15" name="Picture 7"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l="2950" t="2354" r="3106" b="3037"/>
            <a:stretch/>
          </p:blipFill>
          <p:spPr bwMode="auto">
            <a:xfrm>
              <a:off x="9217152" y="1773936"/>
              <a:ext cx="2299122" cy="3383280"/>
            </a:xfrm>
            <a:prstGeom prst="rect">
              <a:avLst/>
            </a:prstGeom>
            <a:noFill/>
            <a:ln w="3810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9E6E23E-31FC-ED17-3947-3814F521D332}"/>
                </a:ext>
              </a:extLst>
            </p:cNvPr>
            <p:cNvPicPr>
              <a:picLocks noChangeAspect="1"/>
            </p:cNvPicPr>
            <p:nvPr/>
          </p:nvPicPr>
          <p:blipFill rotWithShape="1">
            <a:blip r:embed="rId6"/>
            <a:srcRect l="6376" t="5426" r="6687" b="77229"/>
            <a:stretch/>
          </p:blipFill>
          <p:spPr>
            <a:xfrm>
              <a:off x="9217152" y="1773936"/>
              <a:ext cx="2276856" cy="645789"/>
            </a:xfrm>
            <a:prstGeom prst="rect">
              <a:avLst/>
            </a:prstGeom>
            <a:ln w="38100">
              <a:noFill/>
            </a:ln>
          </p:spPr>
        </p:pic>
        <p:sp>
          <p:nvSpPr>
            <p:cNvPr id="17" name="Rectangle 16">
              <a:extLst>
                <a:ext uri="{FF2B5EF4-FFF2-40B4-BE49-F238E27FC236}">
                  <a16:creationId xmlns:a16="http://schemas.microsoft.com/office/drawing/2014/main" id="{A997518C-89E7-47E9-A86E-81E6D38C38F4}"/>
                </a:ext>
              </a:extLst>
            </p:cNvPr>
            <p:cNvSpPr/>
            <p:nvPr/>
          </p:nvSpPr>
          <p:spPr>
            <a:xfrm>
              <a:off x="9599612" y="4033132"/>
              <a:ext cx="1509061" cy="669329"/>
            </a:xfrm>
            <a:prstGeom prst="rect">
              <a:avLst/>
            </a:prstGeom>
            <a:noFill/>
            <a:ln w="38100">
              <a:solidFill>
                <a:srgbClr val="F3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en-US" sz="1600" dirty="0" err="1"/>
            </a:p>
          </p:txBody>
        </p:sp>
      </p:grpSp>
    </p:spTree>
    <p:custDataLst>
      <p:tags r:id="rId1"/>
    </p:custDataLst>
    <p:extLst>
      <p:ext uri="{BB962C8B-B14F-4D97-AF65-F5344CB8AC3E}">
        <p14:creationId xmlns:p14="http://schemas.microsoft.com/office/powerpoint/2010/main" val="30473894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D556-8303-4720-AF5A-0504449FD455}"/>
              </a:ext>
            </a:extLst>
          </p:cNvPr>
          <p:cNvSpPr>
            <a:spLocks noGrp="1"/>
          </p:cNvSpPr>
          <p:nvPr>
            <p:ph type="title"/>
          </p:nvPr>
        </p:nvSpPr>
        <p:spPr/>
        <p:txBody>
          <a:bodyPr/>
          <a:lstStyle/>
          <a:p>
            <a:r>
              <a:rPr lang="sv-SE" sz="3600"/>
              <a:t>Docking Status Banner on Monitor Display</a:t>
            </a:r>
            <a:endParaRPr lang="en-US" sz="3600"/>
          </a:p>
        </p:txBody>
      </p:sp>
      <p:sp>
        <p:nvSpPr>
          <p:cNvPr id="5" name="Footer Placeholder 4">
            <a:extLst>
              <a:ext uri="{FF2B5EF4-FFF2-40B4-BE49-F238E27FC236}">
                <a16:creationId xmlns:a16="http://schemas.microsoft.com/office/drawing/2014/main" id="{0019513F-C41F-4FE2-AD79-F1CBD1F7CDD7}"/>
              </a:ext>
            </a:extLst>
          </p:cNvPr>
          <p:cNvSpPr>
            <a:spLocks noGrp="1"/>
          </p:cNvSpPr>
          <p:nvPr>
            <p:ph type="ftr" sz="quarter" idx="3"/>
          </p:nvPr>
        </p:nvSpPr>
        <p:spPr>
          <a:xfrm>
            <a:off x="696000" y="6437376"/>
            <a:ext cx="8640000" cy="108000"/>
          </a:xfrm>
        </p:spPr>
        <p:txBody>
          <a:bodyPr/>
          <a:lstStyle/>
          <a:p>
            <a:r>
              <a:rPr lang="en-US"/>
              <a:t>MCA00001738 Rev A</a:t>
            </a:r>
          </a:p>
        </p:txBody>
      </p:sp>
      <p:sp>
        <p:nvSpPr>
          <p:cNvPr id="6" name="Slide Number Placeholder 5">
            <a:extLst>
              <a:ext uri="{FF2B5EF4-FFF2-40B4-BE49-F238E27FC236}">
                <a16:creationId xmlns:a16="http://schemas.microsoft.com/office/drawing/2014/main" id="{AE967B81-FD6D-4482-B42F-72501EC35138}"/>
              </a:ext>
            </a:extLst>
          </p:cNvPr>
          <p:cNvSpPr>
            <a:spLocks noGrp="1"/>
          </p:cNvSpPr>
          <p:nvPr>
            <p:ph type="sldNum" sz="quarter" idx="4"/>
          </p:nvPr>
        </p:nvSpPr>
        <p:spPr/>
        <p:txBody>
          <a:bodyPr/>
          <a:lstStyle/>
          <a:p>
            <a:r>
              <a:rPr lang="en-US"/>
              <a:t>Page </a:t>
            </a:r>
            <a:fld id="{C2FE92B8-3297-49BF-866E-FDAA607BBC0B}" type="slidenum">
              <a:rPr lang="en-US" smtClean="0"/>
              <a:pPr/>
              <a:t>15</a:t>
            </a:fld>
            <a:endParaRPr lang="en-US"/>
          </a:p>
        </p:txBody>
      </p:sp>
    </p:spTree>
    <p:custDataLst>
      <p:tags r:id="rId1"/>
    </p:custDataLst>
    <p:extLst>
      <p:ext uri="{BB962C8B-B14F-4D97-AF65-F5344CB8AC3E}">
        <p14:creationId xmlns:p14="http://schemas.microsoft.com/office/powerpoint/2010/main" val="16763345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1" y="1737360"/>
            <a:ext cx="5427214" cy="3484562"/>
          </a:xfrm>
        </p:spPr>
        <p:txBody>
          <a:bodyPr vert="horz" lIns="0" tIns="0" rIns="0" bIns="0" rtlCol="0" anchor="t">
            <a:noAutofit/>
          </a:bodyPr>
          <a:lstStyle/>
          <a:p>
            <a:pPr>
              <a:lnSpc>
                <a:spcPct val="120000"/>
              </a:lnSpc>
              <a:spcBef>
                <a:spcPts val="0"/>
              </a:spcBef>
              <a:spcAft>
                <a:spcPts val="600"/>
              </a:spcAft>
              <a:buNone/>
            </a:pPr>
            <a:r>
              <a:rPr lang="en-US" sz="1800" b="1" dirty="0">
                <a:solidFill>
                  <a:schemeClr val="bg2"/>
                </a:solidFill>
                <a:ea typeface="+mn-lt"/>
                <a:cs typeface="+mn-lt"/>
              </a:rPr>
              <a:t>Reason for update</a:t>
            </a:r>
            <a:endParaRPr lang="en-US" sz="1800" b="1" dirty="0">
              <a:solidFill>
                <a:schemeClr val="bg2"/>
              </a:solidFill>
            </a:endParaRPr>
          </a:p>
          <a:p>
            <a:pPr>
              <a:spcBef>
                <a:spcPts val="0"/>
              </a:spcBef>
              <a:spcAft>
                <a:spcPts val="600"/>
              </a:spcAft>
              <a:buFont typeface="Arial"/>
            </a:pPr>
            <a:r>
              <a:rPr lang="en-US" dirty="0">
                <a:ea typeface="+mn-lt"/>
                <a:cs typeface="+mn-lt"/>
              </a:rPr>
              <a:t>Operators of the Cardiosave IABP may be unaware that the IABP Console has not been fully docked into the cart.</a:t>
            </a:r>
          </a:p>
          <a:p>
            <a:pPr>
              <a:spcBef>
                <a:spcPts val="0"/>
              </a:spcBef>
              <a:spcAft>
                <a:spcPts val="600"/>
              </a:spcAft>
            </a:pPr>
            <a:r>
              <a:rPr lang="en-US" dirty="0"/>
              <a:t>This software change is intended to increase the user's awareness that the </a:t>
            </a:r>
            <a:r>
              <a:rPr lang="en-US" dirty="0">
                <a:ea typeface="+mn-lt"/>
                <a:cs typeface="+mn-lt"/>
              </a:rPr>
              <a:t> IABP </a:t>
            </a:r>
            <a:r>
              <a:rPr lang="en-US" dirty="0"/>
              <a:t>Console is not properly docked into the cart.</a:t>
            </a:r>
          </a:p>
          <a:p>
            <a:pPr>
              <a:spcBef>
                <a:spcPts val="0"/>
              </a:spcBef>
              <a:spcAft>
                <a:spcPts val="600"/>
              </a:spcAft>
            </a:pPr>
            <a:r>
              <a:rPr lang="en-US" b="1" i="1" dirty="0">
                <a:ea typeface="+mn-lt"/>
                <a:cs typeface="+mn-lt"/>
              </a:rPr>
              <a:t>If not securely docked into the cart, Cardiosave will continue to operate on battery power until the batteries are fully depleted, leading to a shutdown of the  IABP Console.</a:t>
            </a:r>
          </a:p>
          <a:p>
            <a:pPr>
              <a:spcBef>
                <a:spcPts val="0"/>
              </a:spcBef>
              <a:spcAft>
                <a:spcPts val="600"/>
              </a:spcAft>
            </a:pPr>
            <a:endParaRPr lang="en-US" dirty="0"/>
          </a:p>
          <a:p>
            <a:endParaRPr lang="sv-SE" dirty="0"/>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sv-SE"/>
              <a:t>Docking Status Banner on Monitor Display</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sv-SE">
                <a:solidFill>
                  <a:schemeClr val="accent6"/>
                </a:solidFill>
              </a:rPr>
              <a:t>Newly added Status Indicators</a:t>
            </a:r>
          </a:p>
          <a:p>
            <a:endParaRPr lang="sv-SE"/>
          </a:p>
        </p:txBody>
      </p:sp>
      <p:sp>
        <p:nvSpPr>
          <p:cNvPr id="8" name="Footer Placeholder 4">
            <a:extLst>
              <a:ext uri="{FF2B5EF4-FFF2-40B4-BE49-F238E27FC236}">
                <a16:creationId xmlns:a16="http://schemas.microsoft.com/office/drawing/2014/main" id="{527415C1-F7B8-5951-1591-A16A2600F5DB}"/>
              </a:ext>
            </a:extLst>
          </p:cNvPr>
          <p:cNvSpPr>
            <a:spLocks noGrp="1"/>
          </p:cNvSpPr>
          <p:nvPr>
            <p:ph type="ftr" sz="quarter" idx="3"/>
          </p:nvPr>
        </p:nvSpPr>
        <p:spPr>
          <a:xfrm>
            <a:off x="696000" y="6437376"/>
            <a:ext cx="8640000" cy="108000"/>
          </a:xfrm>
          <a:prstGeom prst="rect">
            <a:avLst/>
          </a:prstGeom>
        </p:spPr>
        <p:txBody>
          <a:bodyPr vert="horz" lIns="0" tIns="0" rIns="0" bIns="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9" name="Slide Number Placeholder 5">
            <a:extLst>
              <a:ext uri="{FF2B5EF4-FFF2-40B4-BE49-F238E27FC236}">
                <a16:creationId xmlns:a16="http://schemas.microsoft.com/office/drawing/2014/main" id="{14A6E59E-39CB-1A18-C380-0AC0D0456AA5}"/>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2DF4974A-F62A-476A-8085-B14BFD31D800}"/>
              </a:ext>
            </a:extLst>
          </p:cNvPr>
          <p:cNvPicPr>
            <a:picLocks noChangeAspect="1"/>
          </p:cNvPicPr>
          <p:nvPr/>
        </p:nvPicPr>
        <p:blipFill>
          <a:blip r:embed="rId3"/>
          <a:stretch>
            <a:fillRect/>
          </a:stretch>
        </p:blipFill>
        <p:spPr>
          <a:xfrm>
            <a:off x="6726894" y="1737360"/>
            <a:ext cx="4769106" cy="3585931"/>
          </a:xfrm>
          <a:prstGeom prst="rect">
            <a:avLst/>
          </a:prstGeom>
        </p:spPr>
      </p:pic>
      <p:pic>
        <p:nvPicPr>
          <p:cNvPr id="15" name="Picture 14">
            <a:extLst>
              <a:ext uri="{FF2B5EF4-FFF2-40B4-BE49-F238E27FC236}">
                <a16:creationId xmlns:a16="http://schemas.microsoft.com/office/drawing/2014/main" id="{20321F7F-9285-4983-B467-34C9779AFA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15000" y="5672532"/>
            <a:ext cx="3995750" cy="332213"/>
          </a:xfrm>
          <a:prstGeom prst="rect">
            <a:avLst/>
          </a:prstGeom>
          <a:ln w="38100">
            <a:solidFill>
              <a:srgbClr val="E9E4E3"/>
            </a:solidFill>
          </a:ln>
        </p:spPr>
      </p:pic>
      <p:cxnSp>
        <p:nvCxnSpPr>
          <p:cNvPr id="16" name="Straight Arrow Connector 15">
            <a:extLst>
              <a:ext uri="{FF2B5EF4-FFF2-40B4-BE49-F238E27FC236}">
                <a16:creationId xmlns:a16="http://schemas.microsoft.com/office/drawing/2014/main" id="{A983C18A-1762-4825-8EC0-A8BDDE3E0C66}"/>
              </a:ext>
            </a:extLst>
          </p:cNvPr>
          <p:cNvCxnSpPr>
            <a:cxnSpLocks/>
          </p:cNvCxnSpPr>
          <p:nvPr/>
        </p:nvCxnSpPr>
        <p:spPr>
          <a:xfrm flipH="1">
            <a:off x="6726894" y="3949200"/>
            <a:ext cx="985981" cy="1723332"/>
          </a:xfrm>
          <a:prstGeom prst="straightConnector1">
            <a:avLst/>
          </a:prstGeom>
          <a:ln w="28575">
            <a:solidFill>
              <a:srgbClr val="F392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838346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5400000" cy="4248150"/>
          </a:xfrm>
        </p:spPr>
        <p:txBody>
          <a:bodyPr/>
          <a:lstStyle/>
          <a:p>
            <a:pPr marL="182880" indent="-182880">
              <a:lnSpc>
                <a:spcPct val="120000"/>
              </a:lnSpc>
              <a:spcBef>
                <a:spcPts val="0"/>
              </a:spcBef>
              <a:spcAft>
                <a:spcPts val="600"/>
              </a:spcAft>
              <a:buNone/>
            </a:pPr>
            <a:r>
              <a:rPr lang="en-US" sz="1800" b="1" dirty="0">
                <a:solidFill>
                  <a:schemeClr val="bg2"/>
                </a:solidFill>
              </a:rPr>
              <a:t>Description</a:t>
            </a:r>
          </a:p>
          <a:p>
            <a:pPr marL="182880" indent="-182880">
              <a:lnSpc>
                <a:spcPct val="120000"/>
              </a:lnSpc>
              <a:spcBef>
                <a:spcPts val="0"/>
              </a:spcBef>
              <a:spcAft>
                <a:spcPts val="600"/>
              </a:spcAft>
            </a:pPr>
            <a:r>
              <a:rPr lang="en-US" dirty="0"/>
              <a:t>The following changes were made to the </a:t>
            </a:r>
            <a:r>
              <a:rPr lang="en-US" b="1" dirty="0"/>
              <a:t>Monitor Display</a:t>
            </a:r>
            <a:r>
              <a:rPr lang="en-US" dirty="0"/>
              <a:t>:</a:t>
            </a:r>
          </a:p>
          <a:p>
            <a:pPr marL="365760" lvl="1">
              <a:lnSpc>
                <a:spcPct val="120000"/>
              </a:lnSpc>
              <a:spcBef>
                <a:spcPts val="0"/>
              </a:spcBef>
              <a:spcAft>
                <a:spcPts val="600"/>
              </a:spcAft>
            </a:pPr>
            <a:r>
              <a:rPr lang="en-US" sz="1600" dirty="0"/>
              <a:t>The </a:t>
            </a:r>
            <a:r>
              <a:rPr lang="en-US" sz="1600" b="1" dirty="0"/>
              <a:t>Time in Standby </a:t>
            </a:r>
            <a:r>
              <a:rPr lang="en-US" sz="1600" dirty="0"/>
              <a:t>banner was relocated slightly lower.</a:t>
            </a:r>
          </a:p>
          <a:p>
            <a:pPr marL="365760" lvl="1">
              <a:lnSpc>
                <a:spcPct val="120000"/>
              </a:lnSpc>
              <a:spcBef>
                <a:spcPts val="0"/>
              </a:spcBef>
              <a:spcAft>
                <a:spcPts val="600"/>
              </a:spcAft>
            </a:pPr>
            <a:r>
              <a:rPr lang="en-US" sz="1600" dirty="0"/>
              <a:t>The new banner, </a:t>
            </a:r>
            <a:r>
              <a:rPr lang="en-US" sz="1600" b="1" dirty="0"/>
              <a:t>Battery in Use – Cardiosave Out of Cart</a:t>
            </a:r>
            <a:r>
              <a:rPr lang="en-US" sz="1600" dirty="0"/>
              <a:t>, will be displayed whenever the Cardiosave IABP Console is not securely docked into the hospital cart and running on battery power.</a:t>
            </a:r>
          </a:p>
          <a:p>
            <a:pPr marL="0" indent="0">
              <a:lnSpc>
                <a:spcPct val="120000"/>
              </a:lnSpc>
              <a:spcBef>
                <a:spcPts val="0"/>
              </a:spcBef>
              <a:spcAft>
                <a:spcPts val="600"/>
              </a:spcAft>
              <a:buNone/>
            </a:pPr>
            <a:endParaRPr lang="en-US" dirty="0">
              <a:solidFill>
                <a:schemeClr val="accent6">
                  <a:lumMod val="50000"/>
                </a:schemeClr>
              </a:solidFill>
            </a:endParaRPr>
          </a:p>
          <a:p>
            <a:pPr marL="0" indent="0">
              <a:lnSpc>
                <a:spcPct val="120000"/>
              </a:lnSpc>
              <a:spcBef>
                <a:spcPts val="0"/>
              </a:spcBef>
              <a:spcAft>
                <a:spcPts val="600"/>
              </a:spcAft>
              <a:buNone/>
            </a:pPr>
            <a:endParaRPr lang="en-US" dirty="0">
              <a:solidFill>
                <a:schemeClr val="accent6">
                  <a:lumMod val="50000"/>
                </a:schemeClr>
              </a:solidFill>
            </a:endParaRPr>
          </a:p>
          <a:p>
            <a:pPr>
              <a:lnSpc>
                <a:spcPct val="120000"/>
              </a:lnSpc>
              <a:spcBef>
                <a:spcPts val="0"/>
              </a:spcBef>
              <a:spcAft>
                <a:spcPts val="600"/>
              </a:spcAft>
            </a:pPr>
            <a:endParaRPr lang="en-US" dirty="0">
              <a:solidFill>
                <a:schemeClr val="accent6">
                  <a:lumMod val="50000"/>
                </a:schemeClr>
              </a:solidFill>
            </a:endParaRPr>
          </a:p>
          <a:p>
            <a:pPr>
              <a:lnSpc>
                <a:spcPct val="120000"/>
              </a:lnSpc>
              <a:spcBef>
                <a:spcPts val="0"/>
              </a:spcBef>
              <a:spcAft>
                <a:spcPts val="600"/>
              </a:spcAft>
            </a:pPr>
            <a:endParaRPr lang="sv-SE" dirty="0">
              <a:solidFill>
                <a:schemeClr val="accent6">
                  <a:lumMod val="50000"/>
                </a:schemeClr>
              </a:solidFil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sv-SE"/>
              <a:t>Docking Status Banner on Monitor Display</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sv-SE">
                <a:solidFill>
                  <a:schemeClr val="accent6"/>
                </a:solidFill>
              </a:rPr>
              <a:t>Newly added Status Indicators</a:t>
            </a:r>
          </a:p>
        </p:txBody>
      </p:sp>
      <p:sp>
        <p:nvSpPr>
          <p:cNvPr id="7" name="Footer Placeholder 6">
            <a:extLst>
              <a:ext uri="{FF2B5EF4-FFF2-40B4-BE49-F238E27FC236}">
                <a16:creationId xmlns:a16="http://schemas.microsoft.com/office/drawing/2014/main" id="{02A4DD52-578C-F139-7E6E-A4228B9BBF08}"/>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8" name="Slide Number Placeholder 7">
            <a:extLst>
              <a:ext uri="{FF2B5EF4-FFF2-40B4-BE49-F238E27FC236}">
                <a16:creationId xmlns:a16="http://schemas.microsoft.com/office/drawing/2014/main" id="{9B79D9C3-93C7-8DEC-2573-A1B352413CC8}"/>
              </a:ext>
            </a:extLst>
          </p:cNvPr>
          <p:cNvSpPr>
            <a:spLocks noGrp="1"/>
          </p:cNvSpPr>
          <p:nvPr>
            <p:ph type="sldNum" sz="quarter" idx="4"/>
          </p:nvPr>
        </p:nvSpPr>
        <p:spPr>
          <a:xfrm>
            <a:off x="696000" y="6559200"/>
            <a:ext cx="8640000" cy="108000"/>
          </a:xfrm>
          <a:prstGeom prst="rect">
            <a:avLst/>
          </a:prstGeom>
        </p:spPr>
        <p:txBody>
          <a:bodyPr/>
          <a:lstStyle/>
          <a:p>
            <a:r>
              <a:rPr lang="en-US"/>
              <a:t>Page </a:t>
            </a:r>
            <a:fld id="{C2FE92B8-3297-49BF-866E-FDAA607BBC0B}" type="slidenum">
              <a:rPr lang="en-US" smtClean="0"/>
              <a:pPr/>
              <a:t>17</a:t>
            </a:fld>
            <a:endParaRPr lang="en-US"/>
          </a:p>
        </p:txBody>
      </p:sp>
      <p:pic>
        <p:nvPicPr>
          <p:cNvPr id="9" name="Picture 8">
            <a:extLst>
              <a:ext uri="{FF2B5EF4-FFF2-40B4-BE49-F238E27FC236}">
                <a16:creationId xmlns:a16="http://schemas.microsoft.com/office/drawing/2014/main" id="{2DF4974A-F62A-476A-8085-B14BFD31D800}"/>
              </a:ext>
            </a:extLst>
          </p:cNvPr>
          <p:cNvPicPr>
            <a:picLocks noChangeAspect="1"/>
          </p:cNvPicPr>
          <p:nvPr/>
        </p:nvPicPr>
        <p:blipFill>
          <a:blip r:embed="rId3"/>
          <a:stretch>
            <a:fillRect/>
          </a:stretch>
        </p:blipFill>
        <p:spPr>
          <a:xfrm>
            <a:off x="6726894" y="1737360"/>
            <a:ext cx="4769106" cy="3585931"/>
          </a:xfrm>
          <a:prstGeom prst="rect">
            <a:avLst/>
          </a:prstGeom>
          <a:ln w="38100">
            <a:solidFill>
              <a:schemeClr val="bg1">
                <a:lumMod val="85000"/>
              </a:schemeClr>
            </a:solidFill>
          </a:ln>
        </p:spPr>
      </p:pic>
      <p:pic>
        <p:nvPicPr>
          <p:cNvPr id="10" name="Picture 9">
            <a:extLst>
              <a:ext uri="{FF2B5EF4-FFF2-40B4-BE49-F238E27FC236}">
                <a16:creationId xmlns:a16="http://schemas.microsoft.com/office/drawing/2014/main" id="{20321F7F-9285-4983-B467-34C9779AFA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15000" y="5672532"/>
            <a:ext cx="3995750" cy="332213"/>
          </a:xfrm>
          <a:prstGeom prst="rect">
            <a:avLst/>
          </a:prstGeom>
          <a:ln w="38100">
            <a:solidFill>
              <a:srgbClr val="E9E4E3"/>
            </a:solidFill>
          </a:ln>
        </p:spPr>
      </p:pic>
      <p:cxnSp>
        <p:nvCxnSpPr>
          <p:cNvPr id="11" name="Straight Arrow Connector 10">
            <a:extLst>
              <a:ext uri="{FF2B5EF4-FFF2-40B4-BE49-F238E27FC236}">
                <a16:creationId xmlns:a16="http://schemas.microsoft.com/office/drawing/2014/main" id="{A983C18A-1762-4825-8EC0-A8BDDE3E0C66}"/>
              </a:ext>
            </a:extLst>
          </p:cNvPr>
          <p:cNvCxnSpPr>
            <a:cxnSpLocks/>
          </p:cNvCxnSpPr>
          <p:nvPr/>
        </p:nvCxnSpPr>
        <p:spPr>
          <a:xfrm flipH="1">
            <a:off x="6726894" y="3949200"/>
            <a:ext cx="985981" cy="1723332"/>
          </a:xfrm>
          <a:prstGeom prst="straightConnector1">
            <a:avLst/>
          </a:prstGeom>
          <a:ln w="28575">
            <a:solidFill>
              <a:srgbClr val="F392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908132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5808432" cy="4248150"/>
          </a:xfrm>
        </p:spPr>
        <p:txBody>
          <a:bodyPr/>
          <a:lstStyle/>
          <a:p>
            <a:pPr marL="182880" indent="-182880">
              <a:lnSpc>
                <a:spcPct val="120000"/>
              </a:lnSpc>
              <a:spcBef>
                <a:spcPts val="0"/>
              </a:spcBef>
              <a:spcAft>
                <a:spcPts val="600"/>
              </a:spcAft>
              <a:buNone/>
            </a:pPr>
            <a:r>
              <a:rPr lang="en-US" sz="1800" b="1" dirty="0">
                <a:solidFill>
                  <a:schemeClr val="bg2"/>
                </a:solidFill>
              </a:rPr>
              <a:t>Description</a:t>
            </a:r>
          </a:p>
          <a:p>
            <a:pPr marL="182880" indent="-182880">
              <a:lnSpc>
                <a:spcPct val="120000"/>
              </a:lnSpc>
              <a:spcBef>
                <a:spcPts val="0"/>
              </a:spcBef>
              <a:spcAft>
                <a:spcPts val="600"/>
              </a:spcAft>
            </a:pPr>
            <a:r>
              <a:rPr lang="en-US" dirty="0"/>
              <a:t>The following changes were made to the </a:t>
            </a:r>
            <a:r>
              <a:rPr lang="en-US" b="1" dirty="0"/>
              <a:t>Touchscreen </a:t>
            </a:r>
            <a:r>
              <a:rPr lang="en-US" dirty="0"/>
              <a:t>:</a:t>
            </a:r>
          </a:p>
          <a:p>
            <a:pPr marL="365760" lvl="1" indent="-182880">
              <a:lnSpc>
                <a:spcPct val="120000"/>
              </a:lnSpc>
              <a:spcBef>
                <a:spcPts val="0"/>
              </a:spcBef>
              <a:spcAft>
                <a:spcPts val="600"/>
              </a:spcAft>
            </a:pPr>
            <a:r>
              <a:rPr lang="en-US" sz="1600" dirty="0"/>
              <a:t>An orange border has been added around the Rescue icon when the  IABP Console is not securely docked in the Hospital Cart.</a:t>
            </a:r>
          </a:p>
          <a:p>
            <a:pPr marL="365760" lvl="1" indent="-182880">
              <a:lnSpc>
                <a:spcPct val="120000"/>
              </a:lnSpc>
              <a:spcBef>
                <a:spcPts val="0"/>
              </a:spcBef>
              <a:spcAft>
                <a:spcPts val="600"/>
              </a:spcAft>
            </a:pPr>
            <a:r>
              <a:rPr lang="en-US" sz="1600" dirty="0"/>
              <a:t>When the IABP is in Rescue Mode, the orange border will continuously flash between dark orange and light orange.</a:t>
            </a:r>
          </a:p>
          <a:p>
            <a:pPr marL="182880" lvl="1" indent="-182880">
              <a:lnSpc>
                <a:spcPct val="120000"/>
              </a:lnSpc>
              <a:spcBef>
                <a:spcPts val="0"/>
              </a:spcBef>
              <a:spcAft>
                <a:spcPts val="600"/>
              </a:spcAft>
              <a:buFont typeface="Arial" panose="020B0604020202020204" pitchFamily="34" charset="0"/>
              <a:buChar char="•"/>
            </a:pPr>
            <a:r>
              <a:rPr lang="en-US" sz="1600" dirty="0"/>
              <a:t>If the IABP is set up in the Hybrid Mode and the Rescue icon is displayed on the Touchscreen, ensure that the IABP Console is securely docked in the Hospital Cart.</a:t>
            </a:r>
          </a:p>
          <a:p>
            <a:pPr marL="182880" lvl="1" indent="-182880">
              <a:spcBef>
                <a:spcPts val="0"/>
              </a:spcBef>
              <a:spcAft>
                <a:spcPts val="600"/>
              </a:spcAft>
              <a:buFont typeface="Arial" panose="020B0604020202020204" pitchFamily="34" charset="0"/>
              <a:buChar char="•"/>
            </a:pPr>
            <a:endParaRPr lang="en-US" sz="1600" dirty="0"/>
          </a:p>
          <a:p>
            <a:pPr marL="182880" indent="-182880">
              <a:lnSpc>
                <a:spcPct val="120000"/>
              </a:lnSpc>
              <a:spcBef>
                <a:spcPts val="0"/>
              </a:spcBef>
              <a:spcAft>
                <a:spcPts val="600"/>
              </a:spcAft>
            </a:pPr>
            <a:endParaRPr lang="en-US" dirty="0"/>
          </a:p>
          <a:p>
            <a:pPr marL="182880" indent="-182880">
              <a:lnSpc>
                <a:spcPct val="120000"/>
              </a:lnSpc>
              <a:spcBef>
                <a:spcPts val="0"/>
              </a:spcBef>
              <a:spcAft>
                <a:spcPts val="600"/>
              </a:spcAft>
              <a:buNone/>
            </a:pPr>
            <a:endParaRPr lang="en-US" dirty="0"/>
          </a:p>
          <a:p>
            <a:pPr marL="182880" indent="-182880">
              <a:lnSpc>
                <a:spcPct val="120000"/>
              </a:lnSpc>
              <a:spcBef>
                <a:spcPts val="0"/>
              </a:spcBef>
              <a:spcAft>
                <a:spcPts val="600"/>
              </a:spcAft>
            </a:pPr>
            <a:endParaRPr lang="en-US" dirty="0"/>
          </a:p>
          <a:p>
            <a:pPr marL="182880" indent="-182880">
              <a:lnSpc>
                <a:spcPct val="120000"/>
              </a:lnSpc>
              <a:spcBef>
                <a:spcPts val="0"/>
              </a:spcBef>
              <a:spcAft>
                <a:spcPts val="600"/>
              </a:spcAft>
            </a:pPr>
            <a:endParaRPr lang="sv-SE" dirty="0"/>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sv-SE"/>
              <a:t>Docking Status Banner on Monitor Display</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sv-SE" dirty="0"/>
              <a:t>Newly added Status Indicators</a:t>
            </a:r>
          </a:p>
          <a:p>
            <a:endParaRPr lang="sv-SE" dirty="0"/>
          </a:p>
        </p:txBody>
      </p:sp>
      <p:sp>
        <p:nvSpPr>
          <p:cNvPr id="7" name="Footer Placeholder 6">
            <a:extLst>
              <a:ext uri="{FF2B5EF4-FFF2-40B4-BE49-F238E27FC236}">
                <a16:creationId xmlns:a16="http://schemas.microsoft.com/office/drawing/2014/main" id="{02A4DD52-578C-F139-7E6E-A4228B9BBF08}"/>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8" name="Slide Number Placeholder 7">
            <a:extLst>
              <a:ext uri="{FF2B5EF4-FFF2-40B4-BE49-F238E27FC236}">
                <a16:creationId xmlns:a16="http://schemas.microsoft.com/office/drawing/2014/main" id="{9B79D9C3-93C7-8DEC-2573-A1B352413CC8}"/>
              </a:ext>
            </a:extLst>
          </p:cNvPr>
          <p:cNvSpPr>
            <a:spLocks noGrp="1"/>
          </p:cNvSpPr>
          <p:nvPr>
            <p:ph type="sldNum" sz="quarter" idx="4"/>
          </p:nvPr>
        </p:nvSpPr>
        <p:spPr>
          <a:xfrm>
            <a:off x="696000" y="6559200"/>
            <a:ext cx="8640000" cy="108000"/>
          </a:xfrm>
          <a:prstGeom prst="rect">
            <a:avLst/>
          </a:prstGeom>
        </p:spPr>
        <p:txBody>
          <a:bodyPr/>
          <a:lstStyle/>
          <a:p>
            <a:r>
              <a:rPr lang="en-US"/>
              <a:t>Page </a:t>
            </a:r>
            <a:fld id="{C2FE92B8-3297-49BF-866E-FDAA607BBC0B}" type="slidenum">
              <a:rPr lang="en-US" smtClean="0"/>
              <a:pPr/>
              <a:t>18</a:t>
            </a:fld>
            <a:endParaRPr lang="en-US"/>
          </a:p>
        </p:txBody>
      </p:sp>
      <p:pic>
        <p:nvPicPr>
          <p:cNvPr id="13" name="Picture 12">
            <a:extLst>
              <a:ext uri="{FF2B5EF4-FFF2-40B4-BE49-F238E27FC236}">
                <a16:creationId xmlns:a16="http://schemas.microsoft.com/office/drawing/2014/main" id="{3FC79251-B78A-4C0A-8949-6FC78766F151}"/>
              </a:ext>
            </a:extLst>
          </p:cNvPr>
          <p:cNvPicPr>
            <a:picLocks noChangeAspect="1"/>
          </p:cNvPicPr>
          <p:nvPr/>
        </p:nvPicPr>
        <p:blipFill rotWithShape="1">
          <a:blip r:embed="rId4"/>
          <a:srcRect l="3007" t="2999" r="3046"/>
          <a:stretch/>
        </p:blipFill>
        <p:spPr>
          <a:xfrm>
            <a:off x="10211911" y="1168859"/>
            <a:ext cx="1190625" cy="1137002"/>
          </a:xfrm>
          <a:prstGeom prst="rect">
            <a:avLst/>
          </a:prstGeom>
          <a:ln w="38100">
            <a:solidFill>
              <a:schemeClr val="bg1">
                <a:lumMod val="85000"/>
              </a:schemeClr>
            </a:solidFill>
          </a:ln>
        </p:spPr>
      </p:pic>
      <p:pic>
        <p:nvPicPr>
          <p:cNvPr id="14" name="Picture 13">
            <a:extLst>
              <a:ext uri="{FF2B5EF4-FFF2-40B4-BE49-F238E27FC236}">
                <a16:creationId xmlns:a16="http://schemas.microsoft.com/office/drawing/2014/main" id="{95B196A8-6BAA-4161-BA23-DC1D71B8D5F2}"/>
              </a:ext>
            </a:extLst>
          </p:cNvPr>
          <p:cNvPicPr>
            <a:picLocks noChangeAspect="1"/>
          </p:cNvPicPr>
          <p:nvPr/>
        </p:nvPicPr>
        <p:blipFill rotWithShape="1">
          <a:blip r:embed="rId5"/>
          <a:srcRect l="1043" t="1999" r="1722" b="1756"/>
          <a:stretch/>
        </p:blipFill>
        <p:spPr>
          <a:xfrm>
            <a:off x="6961661" y="2544217"/>
            <a:ext cx="4440875" cy="3291840"/>
          </a:xfrm>
          <a:prstGeom prst="rect">
            <a:avLst/>
          </a:prstGeom>
          <a:ln w="38100">
            <a:solidFill>
              <a:schemeClr val="bg1">
                <a:lumMod val="85000"/>
              </a:schemeClr>
            </a:solidFill>
          </a:ln>
        </p:spPr>
      </p:pic>
      <p:cxnSp>
        <p:nvCxnSpPr>
          <p:cNvPr id="12" name="Straight Arrow Connector 11">
            <a:extLst>
              <a:ext uri="{FF2B5EF4-FFF2-40B4-BE49-F238E27FC236}">
                <a16:creationId xmlns:a16="http://schemas.microsoft.com/office/drawing/2014/main" id="{A983C18A-1762-4825-8EC0-A8BDDE3E0C66}"/>
              </a:ext>
            </a:extLst>
          </p:cNvPr>
          <p:cNvCxnSpPr>
            <a:cxnSpLocks/>
          </p:cNvCxnSpPr>
          <p:nvPr/>
        </p:nvCxnSpPr>
        <p:spPr>
          <a:xfrm flipV="1">
            <a:off x="9229669" y="2237453"/>
            <a:ext cx="982242" cy="359930"/>
          </a:xfrm>
          <a:prstGeom prst="straightConnector1">
            <a:avLst/>
          </a:prstGeom>
          <a:ln w="28575" cap="flat">
            <a:solidFill>
              <a:srgbClr val="F392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123858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A0A9-CAAB-41EE-AAE2-0D870F542EE5}"/>
              </a:ext>
            </a:extLst>
          </p:cNvPr>
          <p:cNvSpPr>
            <a:spLocks noGrp="1"/>
          </p:cNvSpPr>
          <p:nvPr>
            <p:ph type="title"/>
          </p:nvPr>
        </p:nvSpPr>
        <p:spPr/>
        <p:txBody>
          <a:bodyPr/>
          <a:lstStyle/>
          <a:p>
            <a:r>
              <a:rPr lang="en-US" sz="3600"/>
              <a:t>Software Version added to Preferences Menu </a:t>
            </a:r>
          </a:p>
        </p:txBody>
      </p:sp>
      <p:sp>
        <p:nvSpPr>
          <p:cNvPr id="5" name="Footer Placeholder 4">
            <a:extLst>
              <a:ext uri="{FF2B5EF4-FFF2-40B4-BE49-F238E27FC236}">
                <a16:creationId xmlns:a16="http://schemas.microsoft.com/office/drawing/2014/main" id="{AFAA4127-1631-4CB7-B757-55D097980DF0}"/>
              </a:ext>
            </a:extLst>
          </p:cNvPr>
          <p:cNvSpPr>
            <a:spLocks noGrp="1"/>
          </p:cNvSpPr>
          <p:nvPr>
            <p:ph type="ftr" sz="quarter" idx="3"/>
          </p:nvPr>
        </p:nvSpPr>
        <p:spPr>
          <a:xfrm>
            <a:off x="696000" y="6437376"/>
            <a:ext cx="8640000" cy="108000"/>
          </a:xfrm>
        </p:spPr>
        <p:txBody>
          <a:bodyPr/>
          <a:lstStyle/>
          <a:p>
            <a:r>
              <a:rPr lang="en-US"/>
              <a:t>MCA00001738 Rev A</a:t>
            </a:r>
          </a:p>
        </p:txBody>
      </p:sp>
      <p:sp>
        <p:nvSpPr>
          <p:cNvPr id="6" name="Slide Number Placeholder 5">
            <a:extLst>
              <a:ext uri="{FF2B5EF4-FFF2-40B4-BE49-F238E27FC236}">
                <a16:creationId xmlns:a16="http://schemas.microsoft.com/office/drawing/2014/main" id="{527A16AE-E5DD-413C-AE71-9B99349AF6ED}"/>
              </a:ext>
            </a:extLst>
          </p:cNvPr>
          <p:cNvSpPr>
            <a:spLocks noGrp="1"/>
          </p:cNvSpPr>
          <p:nvPr>
            <p:ph type="sldNum" sz="quarter" idx="4"/>
          </p:nvPr>
        </p:nvSpPr>
        <p:spPr/>
        <p:txBody>
          <a:bodyPr/>
          <a:lstStyle/>
          <a:p>
            <a:r>
              <a:rPr lang="en-US"/>
              <a:t>Page </a:t>
            </a:r>
            <a:fld id="{C2FE92B8-3297-49BF-866E-FDAA607BBC0B}" type="slidenum">
              <a:rPr lang="en-US" smtClean="0"/>
              <a:pPr/>
              <a:t>19</a:t>
            </a:fld>
            <a:endParaRPr lang="en-US"/>
          </a:p>
        </p:txBody>
      </p:sp>
    </p:spTree>
    <p:custDataLst>
      <p:tags r:id="rId1"/>
    </p:custDataLst>
    <p:extLst>
      <p:ext uri="{BB962C8B-B14F-4D97-AF65-F5344CB8AC3E}">
        <p14:creationId xmlns:p14="http://schemas.microsoft.com/office/powerpoint/2010/main" val="34571954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17112-09A9-CC4A-A05F-B48F00A00F30}"/>
              </a:ext>
            </a:extLst>
          </p:cNvPr>
          <p:cNvSpPr>
            <a:spLocks noGrp="1"/>
          </p:cNvSpPr>
          <p:nvPr>
            <p:ph sz="quarter" idx="18"/>
          </p:nvPr>
        </p:nvSpPr>
        <p:spPr>
          <a:xfrm>
            <a:off x="696000" y="1737360"/>
            <a:ext cx="8640000" cy="4248150"/>
          </a:xfrm>
        </p:spPr>
        <p:txBody>
          <a:bodyPr/>
          <a:lstStyle/>
          <a:p>
            <a:pPr marL="182880" indent="-182880">
              <a:lnSpc>
                <a:spcPct val="120000"/>
              </a:lnSpc>
              <a:spcBef>
                <a:spcPts val="0"/>
              </a:spcBef>
              <a:spcAft>
                <a:spcPts val="600"/>
              </a:spcAft>
            </a:pPr>
            <a:r>
              <a:rPr lang="en-US" dirty="0"/>
              <a:t>Creates one version of Cardiosave software for Getinge markets worldwide. </a:t>
            </a:r>
          </a:p>
          <a:p>
            <a:pPr marL="365760" lvl="1">
              <a:lnSpc>
                <a:spcPct val="120000"/>
              </a:lnSpc>
              <a:spcBef>
                <a:spcPts val="0"/>
              </a:spcBef>
              <a:spcAft>
                <a:spcPts val="600"/>
              </a:spcAft>
            </a:pPr>
            <a:r>
              <a:rPr lang="en-US" sz="1600" dirty="0"/>
              <a:t>Currently, different software versions exist because of different regulatory requirements around the world.  </a:t>
            </a:r>
          </a:p>
          <a:p>
            <a:pPr marL="182880" indent="-182880">
              <a:lnSpc>
                <a:spcPct val="120000"/>
              </a:lnSpc>
              <a:spcBef>
                <a:spcPts val="0"/>
              </a:spcBef>
              <a:spcAft>
                <a:spcPts val="600"/>
              </a:spcAft>
            </a:pPr>
            <a:r>
              <a:rPr lang="en-US" dirty="0"/>
              <a:t>Adds software enhancements and addresses maintenance items.</a:t>
            </a:r>
          </a:p>
          <a:p>
            <a:pPr marL="182880" indent="-182880">
              <a:lnSpc>
                <a:spcPct val="120000"/>
              </a:lnSpc>
              <a:spcBef>
                <a:spcPts val="0"/>
              </a:spcBef>
              <a:spcAft>
                <a:spcPts val="600"/>
              </a:spcAft>
            </a:pPr>
            <a:r>
              <a:rPr lang="en-US" dirty="0"/>
              <a:t>Enhances battery messages, supports battery maintenance, and provides additional battery capacity information.</a:t>
            </a:r>
          </a:p>
          <a:p>
            <a:pPr marL="182880" indent="-182880">
              <a:lnSpc>
                <a:spcPct val="120000"/>
              </a:lnSpc>
              <a:spcBef>
                <a:spcPts val="0"/>
              </a:spcBef>
              <a:spcAft>
                <a:spcPts val="600"/>
              </a:spcAft>
            </a:pPr>
            <a:r>
              <a:rPr lang="en-US" dirty="0"/>
              <a:t>Enhances cybersecurity protections.</a:t>
            </a:r>
          </a:p>
          <a:p>
            <a:pPr marL="182880" indent="-182880">
              <a:lnSpc>
                <a:spcPct val="120000"/>
              </a:lnSpc>
              <a:spcBef>
                <a:spcPts val="0"/>
              </a:spcBef>
              <a:spcAft>
                <a:spcPts val="600"/>
              </a:spcAft>
            </a:pPr>
            <a:r>
              <a:rPr lang="en-US" dirty="0"/>
              <a:t>Improves service diagnostics.</a:t>
            </a:r>
          </a:p>
          <a:p>
            <a:pPr marL="182880" indent="-182880">
              <a:lnSpc>
                <a:spcPct val="120000"/>
              </a:lnSpc>
              <a:spcBef>
                <a:spcPts val="0"/>
              </a:spcBef>
              <a:spcAft>
                <a:spcPts val="600"/>
              </a:spcAft>
            </a:pPr>
            <a:r>
              <a:rPr lang="en-US" dirty="0"/>
              <a:t>Corrects software anomalies.</a:t>
            </a:r>
          </a:p>
          <a:p>
            <a:pPr>
              <a:lnSpc>
                <a:spcPct val="120000"/>
              </a:lnSpc>
              <a:spcBef>
                <a:spcPts val="0"/>
              </a:spcBef>
              <a:spcAft>
                <a:spcPts val="600"/>
              </a:spcAft>
            </a:pPr>
            <a:endParaRPr lang="en-US" dirty="0"/>
          </a:p>
          <a:p>
            <a:pPr>
              <a:lnSpc>
                <a:spcPct val="120000"/>
              </a:lnSpc>
              <a:spcBef>
                <a:spcPts val="0"/>
              </a:spcBef>
              <a:spcAft>
                <a:spcPts val="600"/>
              </a:spcAft>
            </a:pPr>
            <a:endParaRPr lang="en-US" dirty="0"/>
          </a:p>
          <a:p>
            <a:pPr>
              <a:lnSpc>
                <a:spcPct val="120000"/>
              </a:lnSpc>
              <a:spcBef>
                <a:spcPts val="0"/>
              </a:spcBef>
              <a:spcAft>
                <a:spcPts val="600"/>
              </a:spcAft>
            </a:pPr>
            <a:endParaRPr lang="en-US" dirty="0"/>
          </a:p>
        </p:txBody>
      </p:sp>
      <p:sp>
        <p:nvSpPr>
          <p:cNvPr id="3" name="Title 2">
            <a:extLst>
              <a:ext uri="{FF2B5EF4-FFF2-40B4-BE49-F238E27FC236}">
                <a16:creationId xmlns:a16="http://schemas.microsoft.com/office/drawing/2014/main" id="{8D5DAA7E-38DC-B265-1EF8-CCF483F46E8A}"/>
              </a:ext>
            </a:extLst>
          </p:cNvPr>
          <p:cNvSpPr>
            <a:spLocks noGrp="1"/>
          </p:cNvSpPr>
          <p:nvPr>
            <p:ph type="title"/>
          </p:nvPr>
        </p:nvSpPr>
        <p:spPr/>
        <p:txBody>
          <a:bodyPr/>
          <a:lstStyle/>
          <a:p>
            <a:r>
              <a:rPr lang="en-US" dirty="0"/>
              <a:t>Cardiosave Version B.17 / C.06 to D.00 Software</a:t>
            </a:r>
          </a:p>
        </p:txBody>
      </p:sp>
      <p:sp>
        <p:nvSpPr>
          <p:cNvPr id="4" name="Text Placeholder 3"/>
          <p:cNvSpPr>
            <a:spLocks noGrp="1"/>
          </p:cNvSpPr>
          <p:nvPr>
            <p:ph type="body" sz="quarter" idx="14"/>
          </p:nvPr>
        </p:nvSpPr>
        <p:spPr/>
        <p:txBody>
          <a:bodyPr/>
          <a:lstStyle/>
          <a:p>
            <a:r>
              <a:rPr lang="en-US">
                <a:solidFill>
                  <a:schemeClr val="accent6"/>
                </a:solidFill>
              </a:rPr>
              <a:t>Background</a:t>
            </a:r>
          </a:p>
        </p:txBody>
      </p:sp>
      <p:sp>
        <p:nvSpPr>
          <p:cNvPr id="6" name="Footer Placeholder 4">
            <a:extLst>
              <a:ext uri="{FF2B5EF4-FFF2-40B4-BE49-F238E27FC236}">
                <a16:creationId xmlns:a16="http://schemas.microsoft.com/office/drawing/2014/main" id="{820CEB2E-DC90-B955-0809-6318818D050C}"/>
              </a:ext>
            </a:extLst>
          </p:cNvPr>
          <p:cNvSpPr>
            <a:spLocks noGrp="1"/>
          </p:cNvSpPr>
          <p:nvPr>
            <p:ph type="ftr" sz="quarter" idx="3"/>
          </p:nvPr>
        </p:nvSpPr>
        <p:spPr>
          <a:xfrm>
            <a:off x="696000" y="6437376"/>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7" name="Slide Number Placeholder 5">
            <a:extLst>
              <a:ext uri="{FF2B5EF4-FFF2-40B4-BE49-F238E27FC236}">
                <a16:creationId xmlns:a16="http://schemas.microsoft.com/office/drawing/2014/main" id="{A74BDE9B-A67B-6980-B614-71D938C7ED4F}"/>
              </a:ext>
            </a:extLst>
          </p:cNvPr>
          <p:cNvSpPr>
            <a:spLocks noGrp="1"/>
          </p:cNvSpPr>
          <p:nvPr>
            <p:ph type="sldNum" sz="quarter" idx="4"/>
          </p:nvPr>
        </p:nvSpPr>
        <p:spPr>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2</a:t>
            </a:fld>
            <a:endParaRPr lang="en-US"/>
          </a:p>
        </p:txBody>
      </p:sp>
    </p:spTree>
    <p:custDataLst>
      <p:tags r:id="rId1"/>
    </p:custDataLst>
    <p:extLst>
      <p:ext uri="{BB962C8B-B14F-4D97-AF65-F5344CB8AC3E}">
        <p14:creationId xmlns:p14="http://schemas.microsoft.com/office/powerpoint/2010/main" val="5767776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88" y="1737360"/>
            <a:ext cx="8640000" cy="4248150"/>
          </a:xfrm>
        </p:spPr>
        <p:txBody>
          <a:bodyPr/>
          <a:lstStyle/>
          <a:p>
            <a:pPr marL="182880" indent="-182880">
              <a:lnSpc>
                <a:spcPct val="120000"/>
              </a:lnSpc>
              <a:spcBef>
                <a:spcPts val="0"/>
              </a:spcBef>
              <a:spcAft>
                <a:spcPts val="600"/>
              </a:spcAft>
              <a:buNone/>
            </a:pPr>
            <a:r>
              <a:rPr lang="en-US" sz="1800" b="1" dirty="0">
                <a:solidFill>
                  <a:schemeClr val="bg2"/>
                </a:solidFill>
                <a:ea typeface="+mn-lt"/>
                <a:cs typeface="+mn-lt"/>
              </a:rPr>
              <a:t>Reason for update</a:t>
            </a:r>
            <a:endParaRPr lang="en-US" sz="1800" b="1" dirty="0">
              <a:solidFill>
                <a:schemeClr val="bg2"/>
              </a:solidFill>
            </a:endParaRPr>
          </a:p>
          <a:p>
            <a:pPr marL="182880" indent="-182880">
              <a:lnSpc>
                <a:spcPct val="120000"/>
              </a:lnSpc>
              <a:spcBef>
                <a:spcPts val="0"/>
              </a:spcBef>
              <a:spcAft>
                <a:spcPts val="600"/>
              </a:spcAft>
            </a:pPr>
            <a:r>
              <a:rPr lang="en-US" dirty="0"/>
              <a:t>This allows the user access to Cardiosave’s current software version while in clinical mode.</a:t>
            </a:r>
          </a:p>
          <a:p>
            <a:pPr marL="371793" lvl="1" indent="-182880">
              <a:lnSpc>
                <a:spcPct val="120000"/>
              </a:lnSpc>
              <a:spcBef>
                <a:spcPts val="0"/>
              </a:spcBef>
              <a:spcAft>
                <a:spcPts val="600"/>
              </a:spcAft>
            </a:pPr>
            <a:r>
              <a:rPr lang="en-US" sz="1600" dirty="0"/>
              <a:t>For ease in identifying current software version when required:</a:t>
            </a:r>
            <a:endParaRPr lang="en-US" sz="1600" dirty="0">
              <a:solidFill>
                <a:srgbClr val="FF0000"/>
              </a:solidFill>
            </a:endParaRPr>
          </a:p>
          <a:p>
            <a:pPr marL="535305" lvl="2" indent="-182880">
              <a:lnSpc>
                <a:spcPct val="120000"/>
              </a:lnSpc>
              <a:spcBef>
                <a:spcPts val="0"/>
              </a:spcBef>
              <a:spcAft>
                <a:spcPts val="600"/>
              </a:spcAft>
            </a:pPr>
            <a:r>
              <a:rPr lang="en-US" sz="1600" dirty="0"/>
              <a:t>When contacting Getinge with questions</a:t>
            </a:r>
          </a:p>
          <a:p>
            <a:pPr marL="535305" lvl="2" indent="-182880">
              <a:lnSpc>
                <a:spcPct val="120000"/>
              </a:lnSpc>
              <a:spcBef>
                <a:spcPts val="0"/>
              </a:spcBef>
              <a:spcAft>
                <a:spcPts val="600"/>
              </a:spcAft>
            </a:pPr>
            <a:r>
              <a:rPr lang="en-US" sz="1600" dirty="0"/>
              <a:t>For proper assistance while troubleshooting</a:t>
            </a:r>
          </a:p>
          <a:p>
            <a:pPr marL="535305" lvl="2" indent="-182880">
              <a:lnSpc>
                <a:spcPct val="120000"/>
              </a:lnSpc>
              <a:spcBef>
                <a:spcPts val="0"/>
              </a:spcBef>
              <a:spcAft>
                <a:spcPts val="600"/>
              </a:spcAft>
            </a:pPr>
            <a:r>
              <a:rPr lang="en-US" sz="1600" dirty="0"/>
              <a:t>Product complaint reporting</a:t>
            </a:r>
          </a:p>
          <a:p>
            <a:pPr marL="182880" indent="-182880">
              <a:lnSpc>
                <a:spcPct val="120000"/>
              </a:lnSpc>
              <a:spcBef>
                <a:spcPts val="600"/>
              </a:spcBef>
              <a:spcAft>
                <a:spcPts val="600"/>
              </a:spcAft>
            </a:pPr>
            <a:endParaRPr lang="sv-SE" dirty="0"/>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Software Version in Preferences Menu </a:t>
            </a:r>
            <a:endParaRPr lang="sv-SE"/>
          </a:p>
        </p:txBody>
      </p:sp>
      <p:sp>
        <p:nvSpPr>
          <p:cNvPr id="7" name="Footer Placeholder 6">
            <a:extLst>
              <a:ext uri="{FF2B5EF4-FFF2-40B4-BE49-F238E27FC236}">
                <a16:creationId xmlns:a16="http://schemas.microsoft.com/office/drawing/2014/main" id="{4EAA0CE5-6422-9C28-70DA-0BECCEE82FFF}"/>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8" name="Slide Number Placeholder 7">
            <a:extLst>
              <a:ext uri="{FF2B5EF4-FFF2-40B4-BE49-F238E27FC236}">
                <a16:creationId xmlns:a16="http://schemas.microsoft.com/office/drawing/2014/main" id="{9BB1747A-8F6D-F56A-593B-EDD34695BB9F}"/>
              </a:ext>
            </a:extLst>
          </p:cNvPr>
          <p:cNvSpPr>
            <a:spLocks noGrp="1"/>
          </p:cNvSpPr>
          <p:nvPr>
            <p:ph type="sldNum" sz="quarter" idx="4"/>
          </p:nvPr>
        </p:nvSpPr>
        <p:spPr>
          <a:xfrm>
            <a:off x="696000" y="6559200"/>
            <a:ext cx="8640000" cy="108000"/>
          </a:xfrm>
          <a:prstGeom prst="rect">
            <a:avLst/>
          </a:prstGeom>
        </p:spPr>
        <p:txBody>
          <a:bodyPr/>
          <a:lstStyle/>
          <a:p>
            <a:r>
              <a:rPr lang="en-US"/>
              <a:t>Page </a:t>
            </a:r>
            <a:fld id="{C2FE92B8-3297-49BF-866E-FDAA607BBC0B}" type="slidenum">
              <a:rPr lang="en-US" smtClean="0"/>
              <a:pPr/>
              <a:t>20</a:t>
            </a:fld>
            <a:endParaRPr lang="en-US"/>
          </a:p>
        </p:txBody>
      </p:sp>
    </p:spTree>
    <p:custDataLst>
      <p:tags r:id="rId1"/>
    </p:custDataLst>
    <p:extLst>
      <p:ext uri="{BB962C8B-B14F-4D97-AF65-F5344CB8AC3E}">
        <p14:creationId xmlns:p14="http://schemas.microsoft.com/office/powerpoint/2010/main" val="7886497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5095200" cy="2592130"/>
          </a:xfrm>
        </p:spPr>
        <p:txBody>
          <a:bodyPr/>
          <a:lstStyle/>
          <a:p>
            <a:pPr marL="0" indent="0">
              <a:lnSpc>
                <a:spcPct val="120000"/>
              </a:lnSpc>
              <a:spcBef>
                <a:spcPts val="0"/>
              </a:spcBef>
              <a:spcAft>
                <a:spcPts val="600"/>
              </a:spcAft>
              <a:buNone/>
            </a:pPr>
            <a:r>
              <a:rPr lang="en-US" sz="1800" b="1" dirty="0">
                <a:solidFill>
                  <a:schemeClr val="bg2"/>
                </a:solidFill>
              </a:rPr>
              <a:t>Description</a:t>
            </a:r>
          </a:p>
          <a:p>
            <a:pPr marL="0" indent="0">
              <a:lnSpc>
                <a:spcPct val="120000"/>
              </a:lnSpc>
              <a:spcBef>
                <a:spcPts val="0"/>
              </a:spcBef>
              <a:spcAft>
                <a:spcPts val="600"/>
              </a:spcAft>
              <a:buNone/>
            </a:pPr>
            <a:r>
              <a:rPr lang="en-US" dirty="0"/>
              <a:t>The installed software (SW) version will be displayed in the lower-left corner of the Preference Menu.</a:t>
            </a:r>
          </a:p>
          <a:p>
            <a:pPr marL="182880" indent="-182880">
              <a:lnSpc>
                <a:spcPct val="120000"/>
              </a:lnSpc>
              <a:spcBef>
                <a:spcPts val="0"/>
              </a:spcBef>
              <a:spcAft>
                <a:spcPts val="600"/>
              </a:spcAft>
            </a:pPr>
            <a:r>
              <a:rPr lang="en-US" b="1" dirty="0"/>
              <a:t>If this information is absent, the software has not been updated to D.00 SW.</a:t>
            </a: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Software Version in Preferences Menu </a:t>
            </a:r>
            <a:endParaRPr lang="sv-SE"/>
          </a:p>
        </p:txBody>
      </p:sp>
      <p:sp>
        <p:nvSpPr>
          <p:cNvPr id="8" name="Slide Number Placeholder 7">
            <a:extLst>
              <a:ext uri="{FF2B5EF4-FFF2-40B4-BE49-F238E27FC236}">
                <a16:creationId xmlns:a16="http://schemas.microsoft.com/office/drawing/2014/main" id="{9BB1747A-8F6D-F56A-593B-EDD34695BB9F}"/>
              </a:ext>
            </a:extLst>
          </p:cNvPr>
          <p:cNvSpPr>
            <a:spLocks noGrp="1"/>
          </p:cNvSpPr>
          <p:nvPr>
            <p:ph type="sldNum" sz="quarter" idx="4"/>
          </p:nvPr>
        </p:nvSpPr>
        <p:spPr>
          <a:xfrm>
            <a:off x="696000" y="6559200"/>
            <a:ext cx="8640000" cy="108000"/>
          </a:xfrm>
          <a:prstGeom prst="rect">
            <a:avLst/>
          </a:prstGeom>
        </p:spPr>
        <p:txBody>
          <a:bodyPr/>
          <a:lstStyle/>
          <a:p>
            <a:r>
              <a:rPr lang="en-US"/>
              <a:t>Page </a:t>
            </a:r>
            <a:fld id="{C2FE92B8-3297-49BF-866E-FDAA607BBC0B}" type="slidenum">
              <a:rPr lang="en-US" smtClean="0"/>
              <a:pPr/>
              <a:t>21</a:t>
            </a:fld>
            <a:endParaRPr lang="en-US"/>
          </a:p>
        </p:txBody>
      </p:sp>
      <p:grpSp>
        <p:nvGrpSpPr>
          <p:cNvPr id="18" name="Group 17">
            <a:extLst>
              <a:ext uri="{FF2B5EF4-FFF2-40B4-BE49-F238E27FC236}">
                <a16:creationId xmlns:a16="http://schemas.microsoft.com/office/drawing/2014/main" id="{92CDE103-9057-40A8-8243-D8374AFE4886}"/>
              </a:ext>
            </a:extLst>
          </p:cNvPr>
          <p:cNvGrpSpPr/>
          <p:nvPr/>
        </p:nvGrpSpPr>
        <p:grpSpPr>
          <a:xfrm>
            <a:off x="3964305" y="1718842"/>
            <a:ext cx="7532370" cy="4407606"/>
            <a:chOff x="3963630" y="1509297"/>
            <a:chExt cx="7532370" cy="4407606"/>
          </a:xfrm>
        </p:grpSpPr>
        <p:pic>
          <p:nvPicPr>
            <p:cNvPr id="10" name="Picture 9">
              <a:extLst>
                <a:ext uri="{FF2B5EF4-FFF2-40B4-BE49-F238E27FC236}">
                  <a16:creationId xmlns:a16="http://schemas.microsoft.com/office/drawing/2014/main" id="{965EDA26-D23D-4C85-BB52-6B951515BFBA}"/>
                </a:ext>
              </a:extLst>
            </p:cNvPr>
            <p:cNvPicPr>
              <a:picLocks noChangeAspect="1"/>
            </p:cNvPicPr>
            <p:nvPr/>
          </p:nvPicPr>
          <p:blipFill>
            <a:blip r:embed="rId3"/>
            <a:stretch>
              <a:fillRect/>
            </a:stretch>
          </p:blipFill>
          <p:spPr>
            <a:xfrm>
              <a:off x="6028369" y="1509297"/>
              <a:ext cx="5467631" cy="4121362"/>
            </a:xfrm>
            <a:prstGeom prst="rect">
              <a:avLst/>
            </a:prstGeom>
          </p:spPr>
        </p:pic>
        <p:pic>
          <p:nvPicPr>
            <p:cNvPr id="12" name="Picture 11">
              <a:extLst>
                <a:ext uri="{FF2B5EF4-FFF2-40B4-BE49-F238E27FC236}">
                  <a16:creationId xmlns:a16="http://schemas.microsoft.com/office/drawing/2014/main" id="{EB648A0E-EC0B-400E-9047-A3E9B38E49B5}"/>
                </a:ext>
              </a:extLst>
            </p:cNvPr>
            <p:cNvPicPr>
              <a:picLocks noChangeAspect="1"/>
            </p:cNvPicPr>
            <p:nvPr/>
          </p:nvPicPr>
          <p:blipFill>
            <a:blip r:embed="rId4"/>
            <a:stretch>
              <a:fillRect/>
            </a:stretch>
          </p:blipFill>
          <p:spPr>
            <a:xfrm>
              <a:off x="3963630" y="5021507"/>
              <a:ext cx="1974951" cy="895396"/>
            </a:xfrm>
            <a:prstGeom prst="rect">
              <a:avLst/>
            </a:prstGeom>
          </p:spPr>
        </p:pic>
        <p:cxnSp>
          <p:nvCxnSpPr>
            <p:cNvPr id="14" name="Straight Arrow Connector 13">
              <a:extLst>
                <a:ext uri="{FF2B5EF4-FFF2-40B4-BE49-F238E27FC236}">
                  <a16:creationId xmlns:a16="http://schemas.microsoft.com/office/drawing/2014/main" id="{1F76034A-FCB4-4345-B604-23B9CCDF82FB}"/>
                </a:ext>
              </a:extLst>
            </p:cNvPr>
            <p:cNvCxnSpPr>
              <a:cxnSpLocks/>
            </p:cNvCxnSpPr>
            <p:nvPr/>
          </p:nvCxnSpPr>
          <p:spPr>
            <a:xfrm flipH="1">
              <a:off x="5806904" y="4365368"/>
              <a:ext cx="593898" cy="740037"/>
            </a:xfrm>
            <a:prstGeom prst="straightConnector1">
              <a:avLst/>
            </a:prstGeom>
            <a:ln w="28575">
              <a:solidFill>
                <a:srgbClr val="F392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1B92AD8-B8E1-4032-B7C4-D47E18009AFB}"/>
                </a:ext>
              </a:extLst>
            </p:cNvPr>
            <p:cNvSpPr txBox="1"/>
            <p:nvPr/>
          </p:nvSpPr>
          <p:spPr>
            <a:xfrm>
              <a:off x="4091859" y="4719421"/>
              <a:ext cx="1670151" cy="249812"/>
            </a:xfrm>
            <a:prstGeom prst="rect">
              <a:avLst/>
            </a:prstGeom>
            <a:noFill/>
          </p:spPr>
          <p:txBody>
            <a:bodyPr wrap="square" lIns="0" tIns="0" rIns="0" bIns="0" rtlCol="0">
              <a:spAutoFit/>
            </a:bodyPr>
            <a:lstStyle/>
            <a:p>
              <a:pPr algn="l">
                <a:lnSpc>
                  <a:spcPct val="110000"/>
                </a:lnSpc>
                <a:spcBef>
                  <a:spcPts val="1200"/>
                </a:spcBef>
              </a:pPr>
              <a:r>
                <a:rPr lang="en-US" sz="1600" b="1">
                  <a:solidFill>
                    <a:schemeClr val="accent6"/>
                  </a:solidFill>
                </a:rPr>
                <a:t>Software Version</a:t>
              </a:r>
            </a:p>
          </p:txBody>
        </p:sp>
      </p:grpSp>
      <p:sp>
        <p:nvSpPr>
          <p:cNvPr id="13" name="Footer Placeholder 6">
            <a:extLst>
              <a:ext uri="{FF2B5EF4-FFF2-40B4-BE49-F238E27FC236}">
                <a16:creationId xmlns:a16="http://schemas.microsoft.com/office/drawing/2014/main" id="{7C0374CD-661D-9C37-0948-97BFE0251DF5}"/>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Tree>
    <p:custDataLst>
      <p:tags r:id="rId1"/>
    </p:custDataLst>
    <p:extLst>
      <p:ext uri="{BB962C8B-B14F-4D97-AF65-F5344CB8AC3E}">
        <p14:creationId xmlns:p14="http://schemas.microsoft.com/office/powerpoint/2010/main" val="1982641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8F44-ED65-444C-BC51-7F2A800A6092}"/>
              </a:ext>
            </a:extLst>
          </p:cNvPr>
          <p:cNvSpPr>
            <a:spLocks noGrp="1"/>
          </p:cNvSpPr>
          <p:nvPr>
            <p:ph type="title"/>
          </p:nvPr>
        </p:nvSpPr>
        <p:spPr/>
        <p:txBody>
          <a:bodyPr/>
          <a:lstStyle/>
          <a:p>
            <a:r>
              <a:rPr lang="en-US" sz="3600" dirty="0"/>
              <a:t>System power down/power up</a:t>
            </a:r>
            <a:endParaRPr lang="en-US" sz="3600" strike="sngStrike" dirty="0"/>
          </a:p>
        </p:txBody>
      </p:sp>
      <p:sp>
        <p:nvSpPr>
          <p:cNvPr id="5" name="Footer Placeholder 4">
            <a:extLst>
              <a:ext uri="{FF2B5EF4-FFF2-40B4-BE49-F238E27FC236}">
                <a16:creationId xmlns:a16="http://schemas.microsoft.com/office/drawing/2014/main" id="{128033E5-4810-4F07-AA09-66D27834DB76}"/>
              </a:ext>
            </a:extLst>
          </p:cNvPr>
          <p:cNvSpPr>
            <a:spLocks noGrp="1"/>
          </p:cNvSpPr>
          <p:nvPr>
            <p:ph type="ftr" sz="quarter" idx="3"/>
          </p:nvPr>
        </p:nvSpPr>
        <p:spPr>
          <a:xfrm>
            <a:off x="696000" y="6437376"/>
            <a:ext cx="8640000" cy="108000"/>
          </a:xfrm>
        </p:spPr>
        <p:txBody>
          <a:bodyPr/>
          <a:lstStyle/>
          <a:p>
            <a:r>
              <a:rPr lang="en-US"/>
              <a:t>MCA00001738 Rev A</a:t>
            </a:r>
          </a:p>
        </p:txBody>
      </p:sp>
      <p:sp>
        <p:nvSpPr>
          <p:cNvPr id="6" name="Slide Number Placeholder 5">
            <a:extLst>
              <a:ext uri="{FF2B5EF4-FFF2-40B4-BE49-F238E27FC236}">
                <a16:creationId xmlns:a16="http://schemas.microsoft.com/office/drawing/2014/main" id="{9B9C3BD2-F718-4D69-9D97-6CE593B23AD5}"/>
              </a:ext>
            </a:extLst>
          </p:cNvPr>
          <p:cNvSpPr>
            <a:spLocks noGrp="1"/>
          </p:cNvSpPr>
          <p:nvPr>
            <p:ph type="sldNum" sz="quarter" idx="4"/>
          </p:nvPr>
        </p:nvSpPr>
        <p:spPr/>
        <p:txBody>
          <a:bodyPr/>
          <a:lstStyle/>
          <a:p>
            <a:r>
              <a:rPr lang="en-US"/>
              <a:t>Page </a:t>
            </a:r>
            <a:fld id="{C2FE92B8-3297-49BF-866E-FDAA607BBC0B}" type="slidenum">
              <a:rPr lang="en-US" smtClean="0"/>
              <a:pPr/>
              <a:t>22</a:t>
            </a:fld>
            <a:endParaRPr lang="en-US"/>
          </a:p>
        </p:txBody>
      </p:sp>
    </p:spTree>
    <p:custDataLst>
      <p:tags r:id="rId1"/>
    </p:custDataLst>
    <p:extLst>
      <p:ext uri="{BB962C8B-B14F-4D97-AF65-F5344CB8AC3E}">
        <p14:creationId xmlns:p14="http://schemas.microsoft.com/office/powerpoint/2010/main" val="7169104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0C6F0351-E892-4BD9-9004-E9948076C541}"/>
              </a:ext>
            </a:extLst>
          </p:cNvPr>
          <p:cNvSpPr txBox="1">
            <a:spLocks/>
          </p:cNvSpPr>
          <p:nvPr/>
        </p:nvSpPr>
        <p:spPr>
          <a:xfrm>
            <a:off x="695326" y="1737360"/>
            <a:ext cx="5926773" cy="4572000"/>
          </a:xfrm>
          <a:prstGeom prst="rect">
            <a:avLst/>
          </a:prstGeom>
        </p:spPr>
        <p:txBody>
          <a:bodyPr vert="horz" lIns="0" tIns="0" rIns="0" bIns="0" rtlCol="0">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spcAft>
                <a:spcPts val="600"/>
              </a:spcAft>
              <a:buNone/>
            </a:pPr>
            <a:r>
              <a:rPr lang="en-US" sz="1800" b="1" dirty="0">
                <a:solidFill>
                  <a:srgbClr val="18274A"/>
                </a:solidFill>
              </a:rPr>
              <a:t>Reason for update</a:t>
            </a:r>
          </a:p>
          <a:p>
            <a:pPr marL="182880" indent="-182880">
              <a:lnSpc>
                <a:spcPct val="120000"/>
              </a:lnSpc>
              <a:spcBef>
                <a:spcPts val="0"/>
              </a:spcBef>
              <a:spcAft>
                <a:spcPts val="600"/>
              </a:spcAft>
            </a:pPr>
            <a:r>
              <a:rPr lang="en-US" dirty="0">
                <a:solidFill>
                  <a:srgbClr val="595857">
                    <a:lumMod val="50000"/>
                  </a:srgbClr>
                </a:solidFill>
              </a:rPr>
              <a:t>Due to characteristics of electronic components, rapidly powering down and then powering up the system can have undesirable effects on operation. </a:t>
            </a:r>
          </a:p>
          <a:p>
            <a:pPr marL="182880" indent="-182880">
              <a:lnSpc>
                <a:spcPct val="120000"/>
              </a:lnSpc>
              <a:spcBef>
                <a:spcPts val="0"/>
              </a:spcBef>
              <a:spcAft>
                <a:spcPts val="600"/>
              </a:spcAft>
            </a:pPr>
            <a:r>
              <a:rPr lang="en-US" dirty="0">
                <a:solidFill>
                  <a:srgbClr val="595857">
                    <a:lumMod val="50000"/>
                  </a:srgbClr>
                </a:solidFill>
              </a:rPr>
              <a:t>There are no known issues with the previous B.17 or C.06 software, but this will ensure safer power down/power up sequences.</a:t>
            </a:r>
          </a:p>
          <a:p>
            <a:pPr marL="182880" indent="-182880">
              <a:lnSpc>
                <a:spcPct val="120000"/>
              </a:lnSpc>
              <a:spcBef>
                <a:spcPts val="0"/>
              </a:spcBef>
              <a:spcAft>
                <a:spcPts val="600"/>
              </a:spcAft>
            </a:pPr>
            <a:r>
              <a:rPr lang="en-US" dirty="0">
                <a:solidFill>
                  <a:srgbClr val="595857">
                    <a:lumMod val="50000"/>
                  </a:srgbClr>
                </a:solidFill>
              </a:rPr>
              <a:t>This update will prevent the user from restarting the unit within 10 seconds of a previous shutdown.</a:t>
            </a:r>
          </a:p>
          <a:p>
            <a:pPr marL="182880" lvl="0" indent="-182880">
              <a:lnSpc>
                <a:spcPct val="120000"/>
              </a:lnSpc>
              <a:spcBef>
                <a:spcPts val="0"/>
              </a:spcBef>
              <a:spcAft>
                <a:spcPts val="600"/>
              </a:spcAft>
              <a:buNone/>
            </a:pPr>
            <a:r>
              <a:rPr lang="en-US" sz="1800" b="1" dirty="0">
                <a:solidFill>
                  <a:schemeClr val="bg2"/>
                </a:solidFill>
              </a:rPr>
              <a:t>Description</a:t>
            </a:r>
            <a:endParaRPr lang="en-US" b="1" dirty="0">
              <a:solidFill>
                <a:schemeClr val="bg2"/>
              </a:solidFill>
            </a:endParaRPr>
          </a:p>
          <a:p>
            <a:pPr marL="182880" lvl="0" indent="-182880">
              <a:lnSpc>
                <a:spcPct val="120000"/>
              </a:lnSpc>
              <a:spcBef>
                <a:spcPts val="0"/>
              </a:spcBef>
              <a:spcAft>
                <a:spcPts val="600"/>
              </a:spcAft>
            </a:pPr>
            <a:r>
              <a:rPr lang="en-US" dirty="0">
                <a:solidFill>
                  <a:schemeClr val="accent6">
                    <a:lumMod val="50000"/>
                  </a:schemeClr>
                </a:solidFill>
              </a:rPr>
              <a:t>Whenever the Cardiosave system is powered down, the user will be unable to restart the unit for 10 seconds.  </a:t>
            </a:r>
          </a:p>
          <a:p>
            <a:pPr marL="182880" lvl="0" indent="-182880">
              <a:lnSpc>
                <a:spcPct val="120000"/>
              </a:lnSpc>
              <a:spcBef>
                <a:spcPts val="0"/>
              </a:spcBef>
              <a:spcAft>
                <a:spcPts val="600"/>
              </a:spcAft>
            </a:pPr>
            <a:r>
              <a:rPr lang="en-US" dirty="0">
                <a:solidFill>
                  <a:schemeClr val="accent6">
                    <a:lumMod val="50000"/>
                  </a:schemeClr>
                </a:solidFill>
              </a:rPr>
              <a:t>The power button LED will flash during this 10 second period.</a:t>
            </a:r>
          </a:p>
          <a:p>
            <a:pPr marL="0" lvl="0" indent="0">
              <a:lnSpc>
                <a:spcPct val="120000"/>
              </a:lnSpc>
              <a:spcBef>
                <a:spcPts val="0"/>
              </a:spcBef>
              <a:spcAft>
                <a:spcPts val="600"/>
              </a:spcAft>
              <a:buNone/>
            </a:pPr>
            <a:endParaRPr lang="en-US" dirty="0">
              <a:solidFill>
                <a:schemeClr val="accent6">
                  <a:lumMod val="50000"/>
                </a:schemeClr>
              </a:solidFill>
            </a:endParaRPr>
          </a:p>
          <a:p>
            <a:pPr>
              <a:lnSpc>
                <a:spcPct val="120000"/>
              </a:lnSpc>
              <a:spcBef>
                <a:spcPts val="0"/>
              </a:spcBef>
              <a:spcAft>
                <a:spcPts val="600"/>
              </a:spcAft>
            </a:pPr>
            <a:endParaRPr lang="en-US" dirty="0">
              <a:solidFill>
                <a:schemeClr val="accent6">
                  <a:lumMod val="50000"/>
                </a:schemeClr>
              </a:solidFill>
            </a:endParaRPr>
          </a:p>
          <a:p>
            <a:pPr marL="0" indent="0">
              <a:lnSpc>
                <a:spcPct val="120000"/>
              </a:lnSpc>
              <a:spcBef>
                <a:spcPts val="0"/>
              </a:spcBef>
              <a:spcAft>
                <a:spcPts val="600"/>
              </a:spcAft>
              <a:buNone/>
            </a:pPr>
            <a:endParaRPr lang="en-US" b="1" dirty="0">
              <a:solidFill>
                <a:schemeClr val="accent6">
                  <a:lumMod val="50000"/>
                </a:schemeClr>
              </a:solidFill>
            </a:endParaRPr>
          </a:p>
          <a:p>
            <a:pPr>
              <a:lnSpc>
                <a:spcPct val="120000"/>
              </a:lnSpc>
              <a:spcBef>
                <a:spcPts val="0"/>
              </a:spcBef>
              <a:spcAft>
                <a:spcPts val="600"/>
              </a:spcAft>
            </a:pPr>
            <a:endParaRPr lang="en-US" dirty="0">
              <a:solidFill>
                <a:schemeClr val="accent6">
                  <a:lumMod val="50000"/>
                </a:schemeClr>
              </a:solidFil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dirty="0"/>
              <a:t>System power down/power up</a:t>
            </a:r>
            <a:endParaRPr lang="sv-SE" dirty="0"/>
          </a:p>
        </p:txBody>
      </p:sp>
      <p:sp>
        <p:nvSpPr>
          <p:cNvPr id="7" name="Footer Placeholder 6">
            <a:extLst>
              <a:ext uri="{FF2B5EF4-FFF2-40B4-BE49-F238E27FC236}">
                <a16:creationId xmlns:a16="http://schemas.microsoft.com/office/drawing/2014/main" id="{7C0374CD-661D-9C37-0948-97BFE0251DF5}"/>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8" name="Slide Number Placeholder 7">
            <a:extLst>
              <a:ext uri="{FF2B5EF4-FFF2-40B4-BE49-F238E27FC236}">
                <a16:creationId xmlns:a16="http://schemas.microsoft.com/office/drawing/2014/main" id="{7B16BA48-2C09-3172-E130-395FABBCB151}"/>
              </a:ext>
            </a:extLst>
          </p:cNvPr>
          <p:cNvSpPr>
            <a:spLocks noGrp="1"/>
          </p:cNvSpPr>
          <p:nvPr>
            <p:ph type="sldNum" sz="quarter" idx="4"/>
          </p:nvPr>
        </p:nvSpPr>
        <p:spPr>
          <a:xfrm>
            <a:off x="696000" y="6556248"/>
            <a:ext cx="8640000" cy="108000"/>
          </a:xfrm>
          <a:prstGeom prst="rect">
            <a:avLst/>
          </a:prstGeom>
        </p:spPr>
        <p:txBody>
          <a:bodyPr/>
          <a:lstStyle/>
          <a:p>
            <a:r>
              <a:rPr lang="en-US"/>
              <a:t>Page </a:t>
            </a:r>
            <a:fld id="{C2FE92B8-3297-49BF-866E-FDAA607BBC0B}" type="slidenum">
              <a:rPr lang="en-US" smtClean="0"/>
              <a:pPr/>
              <a:t>23</a:t>
            </a:fld>
            <a:endParaRPr lang="en-US"/>
          </a:p>
        </p:txBody>
      </p:sp>
      <p:grpSp>
        <p:nvGrpSpPr>
          <p:cNvPr id="2" name="Group 1"/>
          <p:cNvGrpSpPr>
            <a:grpSpLocks noChangeAspect="1"/>
          </p:cNvGrpSpPr>
          <p:nvPr/>
        </p:nvGrpSpPr>
        <p:grpSpPr>
          <a:xfrm>
            <a:off x="7107271" y="1920240"/>
            <a:ext cx="5303520" cy="2466743"/>
            <a:chOff x="7278152" y="1868093"/>
            <a:chExt cx="4707568" cy="2189557"/>
          </a:xfrm>
        </p:grpSpPr>
        <p:pic>
          <p:nvPicPr>
            <p:cNvPr id="11" name="Picture 10" descr="Diagram, schematic&#10;&#10;Description automatically generated">
              <a:extLst>
                <a:ext uri="{FF2B5EF4-FFF2-40B4-BE49-F238E27FC236}">
                  <a16:creationId xmlns:a16="http://schemas.microsoft.com/office/drawing/2014/main" id="{25FAF4C6-10CF-4F39-BD52-502277F37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152" y="2204263"/>
              <a:ext cx="2622716" cy="1853387"/>
            </a:xfrm>
            <a:prstGeom prst="rect">
              <a:avLst/>
            </a:prstGeom>
          </p:spPr>
        </p:pic>
        <p:sp>
          <p:nvSpPr>
            <p:cNvPr id="12" name="TextBox 11">
              <a:extLst>
                <a:ext uri="{FF2B5EF4-FFF2-40B4-BE49-F238E27FC236}">
                  <a16:creationId xmlns:a16="http://schemas.microsoft.com/office/drawing/2014/main" id="{87117417-72BF-4FA7-B5D7-132771584947}"/>
                </a:ext>
              </a:extLst>
            </p:cNvPr>
            <p:cNvSpPr txBox="1"/>
            <p:nvPr/>
          </p:nvSpPr>
          <p:spPr>
            <a:xfrm>
              <a:off x="7613170" y="1868093"/>
              <a:ext cx="1952681" cy="221741"/>
            </a:xfrm>
            <a:prstGeom prst="rect">
              <a:avLst/>
            </a:prstGeom>
            <a:noFill/>
          </p:spPr>
          <p:txBody>
            <a:bodyPr wrap="square" lIns="0" tIns="0" rIns="0" bIns="0" rtlCol="0">
              <a:spAutoFit/>
            </a:bodyPr>
            <a:lstStyle/>
            <a:p>
              <a:pPr algn="ctr">
                <a:lnSpc>
                  <a:spcPct val="110000"/>
                </a:lnSpc>
                <a:spcBef>
                  <a:spcPts val="1200"/>
                </a:spcBef>
              </a:pPr>
              <a:r>
                <a:rPr lang="en-US" sz="1600" b="1">
                  <a:solidFill>
                    <a:schemeClr val="accent6"/>
                  </a:solidFill>
                </a:rPr>
                <a:t>Power Button</a:t>
              </a:r>
            </a:p>
          </p:txBody>
        </p:sp>
        <p:cxnSp>
          <p:nvCxnSpPr>
            <p:cNvPr id="15" name="Straight Arrow Connector 14">
              <a:extLst>
                <a:ext uri="{FF2B5EF4-FFF2-40B4-BE49-F238E27FC236}">
                  <a16:creationId xmlns:a16="http://schemas.microsoft.com/office/drawing/2014/main" id="{04E0E63E-4B84-4006-8E60-4A05F6874651}"/>
                </a:ext>
              </a:extLst>
            </p:cNvPr>
            <p:cNvCxnSpPr>
              <a:cxnSpLocks/>
            </p:cNvCxnSpPr>
            <p:nvPr/>
          </p:nvCxnSpPr>
          <p:spPr>
            <a:xfrm flipH="1">
              <a:off x="8546343" y="2425022"/>
              <a:ext cx="1810542" cy="627842"/>
            </a:xfrm>
            <a:prstGeom prst="straightConnector1">
              <a:avLst/>
            </a:prstGeom>
            <a:ln w="38100">
              <a:solidFill>
                <a:srgbClr val="F392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42CB655-0F13-4424-9A3D-3DC82C390B9D}"/>
                </a:ext>
              </a:extLst>
            </p:cNvPr>
            <p:cNvSpPr txBox="1"/>
            <p:nvPr/>
          </p:nvSpPr>
          <p:spPr>
            <a:xfrm>
              <a:off x="10356883" y="2189267"/>
              <a:ext cx="1628837" cy="221741"/>
            </a:xfrm>
            <a:prstGeom prst="rect">
              <a:avLst/>
            </a:prstGeom>
            <a:noFill/>
          </p:spPr>
          <p:txBody>
            <a:bodyPr wrap="square" lIns="0" tIns="0" rIns="0" bIns="0" rtlCol="0">
              <a:spAutoFit/>
            </a:bodyPr>
            <a:lstStyle/>
            <a:p>
              <a:pPr algn="l">
                <a:lnSpc>
                  <a:spcPct val="110000"/>
                </a:lnSpc>
                <a:spcBef>
                  <a:spcPts val="1200"/>
                </a:spcBef>
              </a:pPr>
              <a:r>
                <a:rPr lang="en-US" sz="1600" b="1">
                  <a:solidFill>
                    <a:schemeClr val="accent6"/>
                  </a:solidFill>
                </a:rPr>
                <a:t>LED will flash</a:t>
              </a:r>
            </a:p>
          </p:txBody>
        </p:sp>
      </p:grpSp>
    </p:spTree>
    <p:custDataLst>
      <p:tags r:id="rId1"/>
    </p:custDataLst>
    <p:extLst>
      <p:ext uri="{BB962C8B-B14F-4D97-AF65-F5344CB8AC3E}">
        <p14:creationId xmlns:p14="http://schemas.microsoft.com/office/powerpoint/2010/main" val="11060981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8F44-ED65-444C-BC51-7F2A800A6092}"/>
              </a:ext>
            </a:extLst>
          </p:cNvPr>
          <p:cNvSpPr>
            <a:spLocks noGrp="1"/>
          </p:cNvSpPr>
          <p:nvPr>
            <p:ph type="title"/>
          </p:nvPr>
        </p:nvSpPr>
        <p:spPr/>
        <p:txBody>
          <a:bodyPr/>
          <a:lstStyle/>
          <a:p>
            <a:r>
              <a:rPr lang="en-US" sz="3600" dirty="0"/>
              <a:t>Unexpected Shutdown Upon Battery Removal</a:t>
            </a:r>
            <a:endParaRPr lang="en-US" sz="3600" strike="sngStrike" dirty="0"/>
          </a:p>
        </p:txBody>
      </p:sp>
      <p:sp>
        <p:nvSpPr>
          <p:cNvPr id="5" name="Footer Placeholder 4">
            <a:extLst>
              <a:ext uri="{FF2B5EF4-FFF2-40B4-BE49-F238E27FC236}">
                <a16:creationId xmlns:a16="http://schemas.microsoft.com/office/drawing/2014/main" id="{128033E5-4810-4F07-AA09-66D27834DB76}"/>
              </a:ext>
            </a:extLst>
          </p:cNvPr>
          <p:cNvSpPr>
            <a:spLocks noGrp="1"/>
          </p:cNvSpPr>
          <p:nvPr>
            <p:ph type="ftr" sz="quarter" idx="3"/>
          </p:nvPr>
        </p:nvSpPr>
        <p:spPr>
          <a:xfrm>
            <a:off x="696000" y="6437376"/>
            <a:ext cx="8640000" cy="108000"/>
          </a:xfrm>
        </p:spPr>
        <p:txBody>
          <a:bodyPr/>
          <a:lstStyle/>
          <a:p>
            <a:r>
              <a:rPr lang="en-US"/>
              <a:t>MCA00001738 Rev A</a:t>
            </a:r>
          </a:p>
        </p:txBody>
      </p:sp>
      <p:sp>
        <p:nvSpPr>
          <p:cNvPr id="6" name="Slide Number Placeholder 5">
            <a:extLst>
              <a:ext uri="{FF2B5EF4-FFF2-40B4-BE49-F238E27FC236}">
                <a16:creationId xmlns:a16="http://schemas.microsoft.com/office/drawing/2014/main" id="{9B9C3BD2-F718-4D69-9D97-6CE593B23AD5}"/>
              </a:ext>
            </a:extLst>
          </p:cNvPr>
          <p:cNvSpPr>
            <a:spLocks noGrp="1"/>
          </p:cNvSpPr>
          <p:nvPr>
            <p:ph type="sldNum" sz="quarter" idx="4"/>
          </p:nvPr>
        </p:nvSpPr>
        <p:spPr/>
        <p:txBody>
          <a:bodyPr/>
          <a:lstStyle/>
          <a:p>
            <a:r>
              <a:rPr lang="en-US"/>
              <a:t>Page </a:t>
            </a:r>
            <a:fld id="{C2FE92B8-3297-49BF-866E-FDAA607BBC0B}" type="slidenum">
              <a:rPr lang="en-US" smtClean="0"/>
              <a:pPr/>
              <a:t>24</a:t>
            </a:fld>
            <a:endParaRPr lang="en-US"/>
          </a:p>
        </p:txBody>
      </p:sp>
    </p:spTree>
    <p:custDataLst>
      <p:tags r:id="rId1"/>
    </p:custDataLst>
    <p:extLst>
      <p:ext uri="{BB962C8B-B14F-4D97-AF65-F5344CB8AC3E}">
        <p14:creationId xmlns:p14="http://schemas.microsoft.com/office/powerpoint/2010/main" val="5389704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0C6F0351-E892-4BD9-9004-E9948076C541}"/>
              </a:ext>
            </a:extLst>
          </p:cNvPr>
          <p:cNvSpPr txBox="1">
            <a:spLocks/>
          </p:cNvSpPr>
          <p:nvPr/>
        </p:nvSpPr>
        <p:spPr>
          <a:xfrm>
            <a:off x="695326" y="1737360"/>
            <a:ext cx="7906807" cy="4572000"/>
          </a:xfrm>
          <a:prstGeom prst="rect">
            <a:avLst/>
          </a:prstGeom>
        </p:spPr>
        <p:txBody>
          <a:bodyPr vert="horz" lIns="0" tIns="0" rIns="0" bIns="0" rtlCol="0">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spcAft>
                <a:spcPts val="600"/>
              </a:spcAft>
              <a:buNone/>
            </a:pPr>
            <a:r>
              <a:rPr lang="en-US" sz="1800" b="1" dirty="0">
                <a:solidFill>
                  <a:srgbClr val="18274A"/>
                </a:solidFill>
              </a:rPr>
              <a:t>Reason for update</a:t>
            </a:r>
          </a:p>
          <a:p>
            <a:pPr marL="182880" indent="-182880">
              <a:lnSpc>
                <a:spcPct val="120000"/>
              </a:lnSpc>
              <a:spcBef>
                <a:spcPts val="0"/>
              </a:spcBef>
              <a:spcAft>
                <a:spcPts val="1200"/>
              </a:spcAft>
            </a:pPr>
            <a:r>
              <a:rPr lang="en-US" dirty="0"/>
              <a:t>Previously Datascope/Getinge initiated a voluntary Medical Device Correction for the Cardiosave Hybrid Intra-Aortic Balloon Pump (IABP) due to unexpected shutdown upon battery removal.</a:t>
            </a:r>
          </a:p>
          <a:p>
            <a:pPr marL="182880" indent="-182880">
              <a:lnSpc>
                <a:spcPct val="120000"/>
              </a:lnSpc>
              <a:spcBef>
                <a:spcPts val="0"/>
              </a:spcBef>
              <a:spcAft>
                <a:spcPts val="1200"/>
              </a:spcAft>
            </a:pPr>
            <a:r>
              <a:rPr lang="en-US" dirty="0"/>
              <a:t>Prior to D.00 software, d</a:t>
            </a:r>
            <a:r>
              <a:rPr lang="en-US" dirty="0">
                <a:solidFill>
                  <a:srgbClr val="595857">
                    <a:lumMod val="50000"/>
                  </a:srgbClr>
                </a:solidFill>
              </a:rPr>
              <a:t>uring a very specific set of conditions, the Cardiosave Hybrid IABP could unexpectedly shut down when the device was running on AC power, only one battery  installed in the IABP, and the battery was physically removed while the battery was being charged.</a:t>
            </a:r>
          </a:p>
          <a:p>
            <a:pPr marL="0" indent="0">
              <a:lnSpc>
                <a:spcPct val="120000"/>
              </a:lnSpc>
              <a:spcBef>
                <a:spcPts val="0"/>
              </a:spcBef>
              <a:spcAft>
                <a:spcPts val="600"/>
              </a:spcAft>
              <a:buNone/>
            </a:pPr>
            <a:r>
              <a:rPr lang="en-US" sz="1800" b="1" dirty="0">
                <a:solidFill>
                  <a:schemeClr val="bg2"/>
                </a:solidFill>
              </a:rPr>
              <a:t>Description</a:t>
            </a:r>
            <a:endParaRPr lang="en-US" b="1" dirty="0">
              <a:solidFill>
                <a:schemeClr val="bg2"/>
              </a:solidFill>
            </a:endParaRPr>
          </a:p>
          <a:p>
            <a:pPr marL="182880" lvl="0" indent="-182880">
              <a:lnSpc>
                <a:spcPct val="120000"/>
              </a:lnSpc>
              <a:spcBef>
                <a:spcPts val="0"/>
              </a:spcBef>
              <a:spcAft>
                <a:spcPts val="600"/>
              </a:spcAft>
            </a:pPr>
            <a:r>
              <a:rPr lang="en-US" dirty="0">
                <a:solidFill>
                  <a:srgbClr val="2C2C2C"/>
                </a:solidFill>
              </a:rPr>
              <a:t>The system will now recognize the charging battery’s removal, disconnect the battery charging system and also switch to AC power without interruption of therapy.</a:t>
            </a:r>
          </a:p>
          <a:p>
            <a:pPr marL="0" lvl="0" indent="0">
              <a:lnSpc>
                <a:spcPct val="120000"/>
              </a:lnSpc>
              <a:spcBef>
                <a:spcPts val="0"/>
              </a:spcBef>
              <a:spcAft>
                <a:spcPts val="600"/>
              </a:spcAft>
              <a:buNone/>
            </a:pPr>
            <a:endParaRPr lang="en-US" dirty="0">
              <a:solidFill>
                <a:schemeClr val="accent6">
                  <a:lumMod val="50000"/>
                </a:schemeClr>
              </a:solidFill>
            </a:endParaRPr>
          </a:p>
          <a:p>
            <a:pPr>
              <a:lnSpc>
                <a:spcPct val="120000"/>
              </a:lnSpc>
              <a:spcBef>
                <a:spcPts val="0"/>
              </a:spcBef>
              <a:spcAft>
                <a:spcPts val="600"/>
              </a:spcAft>
            </a:pPr>
            <a:endParaRPr lang="en-US" dirty="0">
              <a:solidFill>
                <a:schemeClr val="accent6">
                  <a:lumMod val="50000"/>
                </a:schemeClr>
              </a:solidFill>
            </a:endParaRPr>
          </a:p>
          <a:p>
            <a:pPr marL="0" indent="0">
              <a:lnSpc>
                <a:spcPct val="120000"/>
              </a:lnSpc>
              <a:spcBef>
                <a:spcPts val="0"/>
              </a:spcBef>
              <a:spcAft>
                <a:spcPts val="600"/>
              </a:spcAft>
              <a:buNone/>
            </a:pPr>
            <a:endParaRPr lang="en-US" b="1" dirty="0">
              <a:solidFill>
                <a:schemeClr val="accent6">
                  <a:lumMod val="50000"/>
                </a:schemeClr>
              </a:solidFill>
            </a:endParaRPr>
          </a:p>
          <a:p>
            <a:pPr>
              <a:lnSpc>
                <a:spcPct val="120000"/>
              </a:lnSpc>
              <a:spcBef>
                <a:spcPts val="0"/>
              </a:spcBef>
              <a:spcAft>
                <a:spcPts val="600"/>
              </a:spcAft>
            </a:pPr>
            <a:endParaRPr lang="en-US" dirty="0">
              <a:solidFill>
                <a:schemeClr val="accent6">
                  <a:lumMod val="50000"/>
                </a:schemeClr>
              </a:solidFil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dirty="0"/>
              <a:t>Unexpected Shutdown Upon Battery Removal</a:t>
            </a:r>
            <a:endParaRPr lang="sv-SE" dirty="0"/>
          </a:p>
        </p:txBody>
      </p:sp>
      <p:sp>
        <p:nvSpPr>
          <p:cNvPr id="7" name="Footer Placeholder 6">
            <a:extLst>
              <a:ext uri="{FF2B5EF4-FFF2-40B4-BE49-F238E27FC236}">
                <a16:creationId xmlns:a16="http://schemas.microsoft.com/office/drawing/2014/main" id="{7C0374CD-661D-9C37-0948-97BFE0251DF5}"/>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8" name="Slide Number Placeholder 7">
            <a:extLst>
              <a:ext uri="{FF2B5EF4-FFF2-40B4-BE49-F238E27FC236}">
                <a16:creationId xmlns:a16="http://schemas.microsoft.com/office/drawing/2014/main" id="{7B16BA48-2C09-3172-E130-395FABBCB151}"/>
              </a:ext>
            </a:extLst>
          </p:cNvPr>
          <p:cNvSpPr>
            <a:spLocks noGrp="1"/>
          </p:cNvSpPr>
          <p:nvPr>
            <p:ph type="sldNum" sz="quarter" idx="4"/>
          </p:nvPr>
        </p:nvSpPr>
        <p:spPr>
          <a:xfrm>
            <a:off x="696000" y="6556248"/>
            <a:ext cx="8640000" cy="108000"/>
          </a:xfrm>
          <a:prstGeom prst="rect">
            <a:avLst/>
          </a:prstGeom>
        </p:spPr>
        <p:txBody>
          <a:bodyPr/>
          <a:lstStyle/>
          <a:p>
            <a:r>
              <a:rPr lang="en-US"/>
              <a:t>Page </a:t>
            </a:r>
            <a:fld id="{C2FE92B8-3297-49BF-866E-FDAA607BBC0B}" type="slidenum">
              <a:rPr lang="en-US" smtClean="0"/>
              <a:pPr/>
              <a:t>25</a:t>
            </a:fld>
            <a:endParaRPr lang="en-US"/>
          </a:p>
        </p:txBody>
      </p:sp>
      <p:pic>
        <p:nvPicPr>
          <p:cNvPr id="4" name="Picture 3"/>
          <p:cNvPicPr>
            <a:picLocks noChangeAspect="1"/>
          </p:cNvPicPr>
          <p:nvPr/>
        </p:nvPicPr>
        <p:blipFill rotWithShape="1">
          <a:blip r:embed="rId4" cstate="hqprint">
            <a:extLst>
              <a:ext uri="{28A0092B-C50C-407E-A947-70E740481C1C}">
                <a14:useLocalDpi xmlns:a14="http://schemas.microsoft.com/office/drawing/2010/main" val="0"/>
              </a:ext>
            </a:extLst>
          </a:blip>
          <a:srcRect l="16555" r="14672" b="8351"/>
          <a:stretch/>
        </p:blipFill>
        <p:spPr>
          <a:xfrm>
            <a:off x="9776179" y="1099897"/>
            <a:ext cx="1754606" cy="4663440"/>
          </a:xfrm>
          <a:prstGeom prst="rect">
            <a:avLst/>
          </a:prstGeom>
        </p:spPr>
      </p:pic>
      <p:sp>
        <p:nvSpPr>
          <p:cNvPr id="16" name="TextBox 15"/>
          <p:cNvSpPr txBox="1"/>
          <p:nvPr/>
        </p:nvSpPr>
        <p:spPr>
          <a:xfrm>
            <a:off x="9784802" y="5916721"/>
            <a:ext cx="1737360" cy="274320"/>
          </a:xfrm>
          <a:prstGeom prst="rect">
            <a:avLst/>
          </a:prstGeom>
          <a:noFill/>
        </p:spPr>
        <p:txBody>
          <a:bodyPr wrap="square" lIns="0" tIns="0" rIns="0" bIns="0" rtlCol="0">
            <a:spAutoFit/>
          </a:bodyPr>
          <a:lstStyle/>
          <a:p>
            <a:pPr algn="ctr">
              <a:lnSpc>
                <a:spcPct val="110000"/>
              </a:lnSpc>
              <a:spcBef>
                <a:spcPts val="1200"/>
              </a:spcBef>
            </a:pPr>
            <a:r>
              <a:rPr lang="en-US" sz="1600" i="1" dirty="0">
                <a:solidFill>
                  <a:schemeClr val="accent6"/>
                </a:solidFill>
              </a:rPr>
              <a:t>Cardiosave Hybrid</a:t>
            </a:r>
          </a:p>
        </p:txBody>
      </p:sp>
    </p:spTree>
    <p:custDataLst>
      <p:tags r:id="rId1"/>
    </p:custDataLst>
    <p:extLst>
      <p:ext uri="{BB962C8B-B14F-4D97-AF65-F5344CB8AC3E}">
        <p14:creationId xmlns:p14="http://schemas.microsoft.com/office/powerpoint/2010/main" val="6363037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4F4E-E222-41EC-84C2-DC4A185B2141}"/>
              </a:ext>
            </a:extLst>
          </p:cNvPr>
          <p:cNvSpPr>
            <a:spLocks noGrp="1"/>
          </p:cNvSpPr>
          <p:nvPr>
            <p:ph type="title"/>
          </p:nvPr>
        </p:nvSpPr>
        <p:spPr/>
        <p:txBody>
          <a:bodyPr/>
          <a:lstStyle/>
          <a:p>
            <a:r>
              <a:rPr lang="en-US" sz="3600"/>
              <a:t>Battery Charge Level Unavailable Bay #___ </a:t>
            </a:r>
          </a:p>
        </p:txBody>
      </p:sp>
      <p:sp>
        <p:nvSpPr>
          <p:cNvPr id="5" name="Footer Placeholder 4">
            <a:extLst>
              <a:ext uri="{FF2B5EF4-FFF2-40B4-BE49-F238E27FC236}">
                <a16:creationId xmlns:a16="http://schemas.microsoft.com/office/drawing/2014/main" id="{B11DBA8F-52DF-457F-82AB-F78E5D51315C}"/>
              </a:ext>
            </a:extLst>
          </p:cNvPr>
          <p:cNvSpPr>
            <a:spLocks noGrp="1"/>
          </p:cNvSpPr>
          <p:nvPr>
            <p:ph type="ftr" sz="quarter" idx="3"/>
          </p:nvPr>
        </p:nvSpPr>
        <p:spPr>
          <a:xfrm>
            <a:off x="696000" y="6437376"/>
            <a:ext cx="8640000" cy="10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6" name="Slide Number Placeholder 5">
            <a:extLst>
              <a:ext uri="{FF2B5EF4-FFF2-40B4-BE49-F238E27FC236}">
                <a16:creationId xmlns:a16="http://schemas.microsoft.com/office/drawing/2014/main" id="{549AE35B-E602-4454-B414-99DF6CA9340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139472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Battery Charge Level Unavailable Bay #___ </a:t>
            </a:r>
            <a:endParaRPr lang="sv-SE"/>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10" name="Content Placeholder 1">
            <a:extLst>
              <a:ext uri="{FF2B5EF4-FFF2-40B4-BE49-F238E27FC236}">
                <a16:creationId xmlns:a16="http://schemas.microsoft.com/office/drawing/2014/main" id="{722CD77E-5157-4984-B406-CDAB08403409}"/>
              </a:ext>
            </a:extLst>
          </p:cNvPr>
          <p:cNvSpPr txBox="1">
            <a:spLocks/>
          </p:cNvSpPr>
          <p:nvPr/>
        </p:nvSpPr>
        <p:spPr>
          <a:xfrm>
            <a:off x="695325" y="4540661"/>
            <a:ext cx="7940675" cy="1005840"/>
          </a:xfrm>
          <a:prstGeom prst="rect">
            <a:avLst/>
          </a:prstGeom>
        </p:spPr>
        <p:txBody>
          <a:bodyPr vert="horz" lIns="0" tIns="0" rIns="0" bIns="0" rtlCol="0">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3988" marR="0" lvl="1"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2811386689"/>
              </p:ext>
            </p:extLst>
          </p:nvPr>
        </p:nvGraphicFramePr>
        <p:xfrm>
          <a:off x="695325" y="1737360"/>
          <a:ext cx="6400800" cy="1712976"/>
        </p:xfrm>
        <a:graphic>
          <a:graphicData uri="http://schemas.openxmlformats.org/drawingml/2006/table">
            <a:tbl>
              <a:tblPr bandRow="1">
                <a:tableStyleId>{FABFCF23-3B69-468F-B69F-88F6DE6A72F2}</a:tableStyleId>
              </a:tblPr>
              <a:tblGrid>
                <a:gridCol w="6400800">
                  <a:extLst>
                    <a:ext uri="{9D8B030D-6E8A-4147-A177-3AD203B41FA5}">
                      <a16:colId xmlns:a16="http://schemas.microsoft.com/office/drawing/2014/main" val="4187377755"/>
                    </a:ext>
                  </a:extLst>
                </a:gridCol>
              </a:tblGrid>
              <a:tr h="314724">
                <a:tc>
                  <a:txBody>
                    <a:bodyPr/>
                    <a:lstStyle/>
                    <a:p>
                      <a:pPr>
                        <a:spcBef>
                          <a:spcPts val="600"/>
                        </a:spcBef>
                        <a:spcAft>
                          <a:spcPts val="600"/>
                        </a:spcAft>
                      </a:pPr>
                      <a:r>
                        <a:rPr lang="en-US" b="1" dirty="0">
                          <a:solidFill>
                            <a:schemeClr val="bg2"/>
                          </a:solidFill>
                        </a:rPr>
                        <a:t>Note</a:t>
                      </a:r>
                    </a:p>
                  </a:txBody>
                  <a:tcPr marT="91440" marB="91440" anchor="ctr">
                    <a:solidFill>
                      <a:schemeClr val="bg1">
                        <a:lumMod val="75000"/>
                      </a:schemeClr>
                    </a:solidFill>
                  </a:tcPr>
                </a:tc>
                <a:extLst>
                  <a:ext uri="{0D108BD9-81ED-4DB2-BD59-A6C34878D82A}">
                    <a16:rowId xmlns:a16="http://schemas.microsoft.com/office/drawing/2014/main" val="972182033"/>
                  </a:ext>
                </a:extLst>
              </a:tr>
              <a:tr h="370840">
                <a:tc>
                  <a:txBody>
                    <a:bodyPr/>
                    <a:lstStyle/>
                    <a:p>
                      <a:pPr marL="182880" marR="0" lvl="0" indent="-18288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600" dirty="0">
                          <a:solidFill>
                            <a:schemeClr val="accent6">
                              <a:lumMod val="50000"/>
                            </a:schemeClr>
                          </a:solidFill>
                        </a:rPr>
                        <a:t>With this revision, it is possible to have a functioning battery but not have current battery information on the screen.</a:t>
                      </a:r>
                    </a:p>
                    <a:p>
                      <a:pPr marL="182880" marR="0" lvl="0" indent="-18288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600" dirty="0">
                          <a:solidFill>
                            <a:schemeClr val="accent6">
                              <a:lumMod val="50000"/>
                            </a:schemeClr>
                          </a:solidFill>
                        </a:rPr>
                        <a:t>A </a:t>
                      </a:r>
                      <a:r>
                        <a:rPr lang="en-US" sz="1600" b="0" dirty="0">
                          <a:solidFill>
                            <a:schemeClr val="accent6">
                              <a:lumMod val="50000"/>
                            </a:schemeClr>
                          </a:solidFill>
                        </a:rPr>
                        <a:t>High Priority Alarm </a:t>
                      </a:r>
                      <a:r>
                        <a:rPr lang="en-US" sz="1600" dirty="0">
                          <a:solidFill>
                            <a:schemeClr val="accent6">
                              <a:lumMod val="50000"/>
                            </a:schemeClr>
                          </a:solidFill>
                        </a:rPr>
                        <a:t>and </a:t>
                      </a:r>
                      <a:r>
                        <a:rPr lang="en-US" sz="1600" b="0" dirty="0">
                          <a:solidFill>
                            <a:schemeClr val="accent6">
                              <a:lumMod val="50000"/>
                            </a:schemeClr>
                          </a:solidFill>
                        </a:rPr>
                        <a:t>Help Screen</a:t>
                      </a:r>
                      <a:r>
                        <a:rPr lang="en-US" sz="1600" b="1" dirty="0">
                          <a:solidFill>
                            <a:schemeClr val="accent6">
                              <a:lumMod val="50000"/>
                            </a:schemeClr>
                          </a:solidFill>
                        </a:rPr>
                        <a:t> </a:t>
                      </a:r>
                      <a:r>
                        <a:rPr lang="en-US" sz="1600" dirty="0">
                          <a:solidFill>
                            <a:schemeClr val="accent6">
                              <a:lumMod val="50000"/>
                            </a:schemeClr>
                          </a:solidFill>
                        </a:rPr>
                        <a:t>has been added to the system.</a:t>
                      </a:r>
                    </a:p>
                  </a:txBody>
                  <a:tcPr marT="91440" marB="91440"/>
                </a:tc>
                <a:extLst>
                  <a:ext uri="{0D108BD9-81ED-4DB2-BD59-A6C34878D82A}">
                    <a16:rowId xmlns:a16="http://schemas.microsoft.com/office/drawing/2014/main" val="4187964323"/>
                  </a:ext>
                </a:extLst>
              </a:tr>
            </a:tbl>
          </a:graphicData>
        </a:graphic>
      </p:graphicFrame>
      <p:pic>
        <p:nvPicPr>
          <p:cNvPr id="12" name="Picture 11">
            <a:extLst>
              <a:ext uri="{FF2B5EF4-FFF2-40B4-BE49-F238E27FC236}">
                <a16:creationId xmlns:a16="http://schemas.microsoft.com/office/drawing/2014/main" id="{6247DB46-09F2-4649-B1ED-0D8EB2A79D73}"/>
              </a:ext>
            </a:extLst>
          </p:cNvPr>
          <p:cNvPicPr>
            <a:picLocks noChangeAspect="1"/>
          </p:cNvPicPr>
          <p:nvPr/>
        </p:nvPicPr>
        <p:blipFill>
          <a:blip r:embed="rId4"/>
          <a:stretch>
            <a:fillRect/>
          </a:stretch>
        </p:blipFill>
        <p:spPr>
          <a:xfrm>
            <a:off x="9874737" y="1897943"/>
            <a:ext cx="1206562" cy="2787793"/>
          </a:xfrm>
          <a:prstGeom prst="rect">
            <a:avLst/>
          </a:prstGeom>
          <a:ln w="38100">
            <a:solidFill>
              <a:schemeClr val="bg1">
                <a:lumMod val="85000"/>
              </a:schemeClr>
            </a:solidFill>
          </a:ln>
        </p:spPr>
      </p:pic>
      <p:sp>
        <p:nvSpPr>
          <p:cNvPr id="9"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1091691"/>
            <a:ext cx="10801350" cy="345600"/>
          </a:xfrm>
        </p:spPr>
        <p:txBody>
          <a:bodyPr/>
          <a:lstStyle/>
          <a:p>
            <a:r>
              <a:rPr lang="en-US" dirty="0">
                <a:solidFill>
                  <a:schemeClr val="accent6"/>
                </a:solidFill>
              </a:rPr>
              <a:t>Newly added High Priority Alarm </a:t>
            </a:r>
            <a:endParaRPr lang="sv-SE" dirty="0">
              <a:solidFill>
                <a:schemeClr val="accent6"/>
              </a:solidFill>
            </a:endParaRPr>
          </a:p>
        </p:txBody>
      </p:sp>
      <p:sp>
        <p:nvSpPr>
          <p:cNvPr id="2" name="TextBox 1"/>
          <p:cNvSpPr txBox="1"/>
          <p:nvPr/>
        </p:nvSpPr>
        <p:spPr>
          <a:xfrm>
            <a:off x="9760380" y="4772738"/>
            <a:ext cx="1435275" cy="270843"/>
          </a:xfrm>
          <a:prstGeom prst="rect">
            <a:avLst/>
          </a:prstGeom>
          <a:noFill/>
        </p:spPr>
        <p:txBody>
          <a:bodyPr wrap="square" lIns="0" tIns="0" rIns="0" bIns="0" rtlCol="0">
            <a:spAutoFit/>
          </a:bodyPr>
          <a:lstStyle/>
          <a:p>
            <a:pPr algn="ctr">
              <a:lnSpc>
                <a:spcPct val="110000"/>
              </a:lnSpc>
              <a:spcBef>
                <a:spcPts val="1200"/>
              </a:spcBef>
            </a:pPr>
            <a:r>
              <a:rPr lang="en-US" sz="1600" i="1" dirty="0">
                <a:solidFill>
                  <a:schemeClr val="accent6"/>
                </a:solidFill>
              </a:rPr>
              <a:t>Battery icon</a:t>
            </a:r>
          </a:p>
        </p:txBody>
      </p:sp>
    </p:spTree>
    <p:custDataLst>
      <p:tags r:id="rId1"/>
    </p:custDataLst>
    <p:extLst>
      <p:ext uri="{BB962C8B-B14F-4D97-AF65-F5344CB8AC3E}">
        <p14:creationId xmlns:p14="http://schemas.microsoft.com/office/powerpoint/2010/main" val="36365272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Battery Charge Level Unavailable Bay #___ </a:t>
            </a:r>
            <a:endParaRPr lang="sv-SE"/>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10" name="Content Placeholder 1">
            <a:extLst>
              <a:ext uri="{FF2B5EF4-FFF2-40B4-BE49-F238E27FC236}">
                <a16:creationId xmlns:a16="http://schemas.microsoft.com/office/drawing/2014/main" id="{722CD77E-5157-4984-B406-CDAB08403409}"/>
              </a:ext>
            </a:extLst>
          </p:cNvPr>
          <p:cNvSpPr txBox="1">
            <a:spLocks/>
          </p:cNvSpPr>
          <p:nvPr/>
        </p:nvSpPr>
        <p:spPr>
          <a:xfrm>
            <a:off x="695325" y="4540661"/>
            <a:ext cx="7940675" cy="1005840"/>
          </a:xfrm>
          <a:prstGeom prst="rect">
            <a:avLst/>
          </a:prstGeom>
        </p:spPr>
        <p:txBody>
          <a:bodyPr vert="horz" lIns="0" tIns="0" rIns="0" bIns="0" rtlCol="0">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3988" marR="0" lvl="1"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sp>
        <p:nvSpPr>
          <p:cNvPr id="9"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1091691"/>
            <a:ext cx="10801350" cy="345600"/>
          </a:xfrm>
        </p:spPr>
        <p:txBody>
          <a:bodyPr/>
          <a:lstStyle/>
          <a:p>
            <a:r>
              <a:rPr lang="en-US" dirty="0">
                <a:solidFill>
                  <a:schemeClr val="accent6"/>
                </a:solidFill>
              </a:rPr>
              <a:t>Newly added High Priority Alarm </a:t>
            </a:r>
            <a:endParaRPr lang="sv-SE" dirty="0">
              <a:solidFill>
                <a:schemeClr val="accent6"/>
              </a:solidFill>
            </a:endParaRPr>
          </a:p>
        </p:txBody>
      </p:sp>
      <p:sp>
        <p:nvSpPr>
          <p:cNvPr id="13"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7438597" cy="4572000"/>
          </a:xfrm>
        </p:spPr>
        <p:txBody>
          <a:bodyPr/>
          <a:lstStyle/>
          <a:p>
            <a:pPr marL="0" lvl="2" indent="0">
              <a:lnSpc>
                <a:spcPct val="120000"/>
              </a:lnSpc>
              <a:spcBef>
                <a:spcPts val="0"/>
              </a:spcBef>
              <a:spcAft>
                <a:spcPts val="600"/>
              </a:spcAft>
              <a:buNone/>
            </a:pPr>
            <a:r>
              <a:rPr lang="en-US" sz="1800" b="1" dirty="0">
                <a:solidFill>
                  <a:schemeClr val="bg2"/>
                </a:solidFill>
              </a:rPr>
              <a:t>Alarm event </a:t>
            </a:r>
          </a:p>
          <a:p>
            <a:pPr marL="182880" lvl="4" indent="-182880">
              <a:lnSpc>
                <a:spcPct val="120000"/>
              </a:lnSpc>
              <a:spcBef>
                <a:spcPts val="0"/>
              </a:spcBef>
              <a:spcAft>
                <a:spcPts val="1200"/>
              </a:spcAft>
            </a:pPr>
            <a:r>
              <a:rPr lang="en-US" sz="1600" dirty="0">
                <a:solidFill>
                  <a:schemeClr val="accent6">
                    <a:lumMod val="50000"/>
                  </a:schemeClr>
                </a:solidFill>
              </a:rPr>
              <a:t>The indicated battery is unable to communicate its charge level to the IABP.</a:t>
            </a:r>
          </a:p>
          <a:p>
            <a:pPr marL="0" lvl="2" indent="0">
              <a:lnSpc>
                <a:spcPct val="120000"/>
              </a:lnSpc>
              <a:spcBef>
                <a:spcPts val="0"/>
              </a:spcBef>
              <a:spcAft>
                <a:spcPts val="600"/>
              </a:spcAft>
              <a:buNone/>
            </a:pPr>
            <a:r>
              <a:rPr lang="en-US" sz="1800" b="1" dirty="0">
                <a:solidFill>
                  <a:schemeClr val="bg2"/>
                </a:solidFill>
              </a:rPr>
              <a:t>IABP response </a:t>
            </a:r>
          </a:p>
          <a:p>
            <a:pPr marL="182880" lvl="2" indent="-182880">
              <a:lnSpc>
                <a:spcPct val="120000"/>
              </a:lnSpc>
              <a:spcBef>
                <a:spcPts val="0"/>
              </a:spcBef>
              <a:spcAft>
                <a:spcPts val="600"/>
              </a:spcAft>
            </a:pPr>
            <a:r>
              <a:rPr lang="en-US" sz="1600" i="1" dirty="0">
                <a:solidFill>
                  <a:schemeClr val="tx1"/>
                </a:solidFill>
              </a:rPr>
              <a:t>Cardiosave will continue to deliver active IABP therapy.</a:t>
            </a:r>
          </a:p>
          <a:p>
            <a:pPr marL="182880" lvl="2" indent="-182880">
              <a:lnSpc>
                <a:spcPct val="120000"/>
              </a:lnSpc>
              <a:spcBef>
                <a:spcPts val="0"/>
              </a:spcBef>
              <a:spcAft>
                <a:spcPts val="600"/>
              </a:spcAft>
            </a:pPr>
            <a:r>
              <a:rPr lang="en-US" sz="1600" dirty="0">
                <a:solidFill>
                  <a:schemeClr val="tx1"/>
                </a:solidFill>
              </a:rPr>
              <a:t>The High Priority Alarm Icon - red flashing alarm icon with three (3) exclamation points will be visible on the Monitor Display. </a:t>
            </a:r>
          </a:p>
          <a:p>
            <a:pPr marL="182880" lvl="2" indent="-182880">
              <a:lnSpc>
                <a:spcPct val="120000"/>
              </a:lnSpc>
              <a:spcBef>
                <a:spcPts val="0"/>
              </a:spcBef>
              <a:spcAft>
                <a:spcPts val="600"/>
              </a:spcAft>
            </a:pPr>
            <a:r>
              <a:rPr lang="en-US" sz="1600" dirty="0">
                <a:solidFill>
                  <a:schemeClr val="tx1"/>
                </a:solidFill>
              </a:rPr>
              <a:t>The uniform audio tone for High Priority Alarms will be played in the following sequence:</a:t>
            </a:r>
          </a:p>
          <a:p>
            <a:pPr marL="548640" lvl="5" indent="-182880">
              <a:lnSpc>
                <a:spcPct val="120000"/>
              </a:lnSpc>
              <a:spcBef>
                <a:spcPts val="0"/>
              </a:spcBef>
              <a:spcAft>
                <a:spcPts val="600"/>
              </a:spcAft>
            </a:pPr>
            <a:r>
              <a:rPr lang="en-US" sz="1600" dirty="0"/>
              <a:t>five notes - short pause - five notes - long pause; the cycle repeats.</a:t>
            </a:r>
          </a:p>
          <a:p>
            <a:pPr marL="0" lvl="2" indent="0">
              <a:lnSpc>
                <a:spcPct val="120000"/>
              </a:lnSpc>
              <a:spcBef>
                <a:spcPts val="0"/>
              </a:spcBef>
              <a:spcAft>
                <a:spcPts val="600"/>
              </a:spcAft>
              <a:buNone/>
            </a:pPr>
            <a:r>
              <a:rPr lang="en-US" sz="1800" b="1" dirty="0">
                <a:solidFill>
                  <a:schemeClr val="bg2"/>
                </a:solidFill>
              </a:rPr>
              <a:t>Alarm reset event</a:t>
            </a:r>
          </a:p>
          <a:p>
            <a:pPr marL="182880" lvl="2" indent="-182880">
              <a:lnSpc>
                <a:spcPct val="120000"/>
              </a:lnSpc>
              <a:spcBef>
                <a:spcPts val="0"/>
              </a:spcBef>
              <a:spcAft>
                <a:spcPts val="600"/>
              </a:spcAft>
            </a:pPr>
            <a:r>
              <a:rPr lang="en-US" sz="1600" dirty="0"/>
              <a:t>When the battery is replaced.</a:t>
            </a:r>
            <a:endParaRPr lang="sv-SE" sz="1600" dirty="0"/>
          </a:p>
        </p:txBody>
      </p:sp>
      <p:pic>
        <p:nvPicPr>
          <p:cNvPr id="11" name="Picture 10"/>
          <p:cNvPicPr>
            <a:picLocks noChangeAspect="1"/>
          </p:cNvPicPr>
          <p:nvPr/>
        </p:nvPicPr>
        <p:blipFill rotWithShape="1">
          <a:blip r:embed="rId4"/>
          <a:srcRect l="4771" t="11495" r="13546" b="8065"/>
          <a:stretch/>
        </p:blipFill>
        <p:spPr>
          <a:xfrm>
            <a:off x="8607552" y="2950464"/>
            <a:ext cx="3327028" cy="847344"/>
          </a:xfrm>
          <a:prstGeom prst="rect">
            <a:avLst/>
          </a:prstGeom>
          <a:ln w="38100">
            <a:solidFill>
              <a:schemeClr val="bg1">
                <a:lumMod val="85000"/>
              </a:schemeClr>
            </a:solidFill>
          </a:ln>
        </p:spPr>
      </p:pic>
      <p:sp>
        <p:nvSpPr>
          <p:cNvPr id="14" name="TextBox 13"/>
          <p:cNvSpPr txBox="1"/>
          <p:nvPr/>
        </p:nvSpPr>
        <p:spPr>
          <a:xfrm>
            <a:off x="9071150" y="3810659"/>
            <a:ext cx="2395396" cy="249812"/>
          </a:xfrm>
          <a:prstGeom prst="rect">
            <a:avLst/>
          </a:prstGeom>
          <a:noFill/>
        </p:spPr>
        <p:txBody>
          <a:bodyPr wrap="square" lIns="0" tIns="0" rIns="0" bIns="0" rtlCol="0">
            <a:noAutofit/>
          </a:bodyPr>
          <a:lstStyle/>
          <a:p>
            <a:pPr algn="ctr">
              <a:lnSpc>
                <a:spcPct val="110000"/>
              </a:lnSpc>
              <a:spcBef>
                <a:spcPts val="1200"/>
              </a:spcBef>
            </a:pPr>
            <a:r>
              <a:rPr lang="en-US" sz="1600" i="1" dirty="0">
                <a:solidFill>
                  <a:schemeClr val="accent6"/>
                </a:solidFill>
              </a:rPr>
              <a:t>High priority alarm icon</a:t>
            </a:r>
          </a:p>
        </p:txBody>
      </p:sp>
    </p:spTree>
    <p:custDataLst>
      <p:tags r:id="rId1"/>
    </p:custDataLst>
    <p:extLst>
      <p:ext uri="{BB962C8B-B14F-4D97-AF65-F5344CB8AC3E}">
        <p14:creationId xmlns:p14="http://schemas.microsoft.com/office/powerpoint/2010/main" val="42386926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CFC78465-C8B7-41AC-B602-B59971961CE6}"/>
              </a:ext>
            </a:extLst>
          </p:cNvPr>
          <p:cNvGraphicFramePr>
            <a:graphicFrameLocks noGrp="1"/>
          </p:cNvGraphicFramePr>
          <p:nvPr>
            <p:ph sz="quarter" idx="18"/>
            <p:extLst>
              <p:ext uri="{D42A27DB-BD31-4B8C-83A1-F6EECF244321}">
                <p14:modId xmlns:p14="http://schemas.microsoft.com/office/powerpoint/2010/main" val="1811019293"/>
              </p:ext>
            </p:extLst>
          </p:nvPr>
        </p:nvGraphicFramePr>
        <p:xfrm>
          <a:off x="695324" y="1737360"/>
          <a:ext cx="10201276" cy="3657600"/>
        </p:xfrm>
        <a:graphic>
          <a:graphicData uri="http://schemas.openxmlformats.org/drawingml/2006/table">
            <a:tbl>
              <a:tblPr firstRow="1" bandRow="1">
                <a:tableStyleId>{6E25E649-3F16-4E02-A733-19D2CDBF48F0}</a:tableStyleId>
              </a:tblPr>
              <a:tblGrid>
                <a:gridCol w="10201276">
                  <a:extLst>
                    <a:ext uri="{9D8B030D-6E8A-4147-A177-3AD203B41FA5}">
                      <a16:colId xmlns:a16="http://schemas.microsoft.com/office/drawing/2014/main" val="2437382075"/>
                    </a:ext>
                  </a:extLst>
                </a:gridCol>
              </a:tblGrid>
              <a:tr h="640080">
                <a:tc>
                  <a:txBody>
                    <a:bodyPr/>
                    <a:lstStyle/>
                    <a:p>
                      <a:r>
                        <a:rPr lang="en-US"/>
                        <a:t>Battery Charge Level Unavailable Bay #___</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654398747"/>
                  </a:ext>
                </a:extLst>
              </a:tr>
              <a:tr h="640080">
                <a:tc>
                  <a:txBody>
                    <a:bodyPr/>
                    <a:lstStyle/>
                    <a:p>
                      <a:r>
                        <a:rPr lang="en-US" sz="1600" b="1">
                          <a:solidFill>
                            <a:schemeClr val="accent6">
                              <a:lumMod val="50000"/>
                            </a:schemeClr>
                          </a:solidFill>
                        </a:rPr>
                        <a:t>The battery in the identified bay or bays is unable to communicate the battery charge level.</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69924058"/>
                  </a:ext>
                </a:extLst>
              </a:tr>
              <a:tr h="2377440">
                <a:tc>
                  <a:txBody>
                    <a:bodyPr/>
                    <a:lstStyle/>
                    <a:p>
                      <a:pPr marL="342900" indent="-342900">
                        <a:lnSpc>
                          <a:spcPct val="110000"/>
                        </a:lnSpc>
                        <a:spcAft>
                          <a:spcPts val="1200"/>
                        </a:spcAft>
                        <a:buFont typeface="+mj-lt"/>
                        <a:buAutoNum type="arabicPeriod"/>
                      </a:pPr>
                      <a:r>
                        <a:rPr lang="en-US" sz="1600">
                          <a:solidFill>
                            <a:schemeClr val="accent6">
                              <a:lumMod val="50000"/>
                            </a:schemeClr>
                          </a:solidFill>
                        </a:rPr>
                        <a:t>Immediate battery replacement is required.</a:t>
                      </a:r>
                    </a:p>
                    <a:p>
                      <a:pPr marL="342900" indent="-342900">
                        <a:lnSpc>
                          <a:spcPct val="110000"/>
                        </a:lnSpc>
                        <a:spcAft>
                          <a:spcPts val="1200"/>
                        </a:spcAft>
                        <a:buFont typeface="+mj-lt"/>
                        <a:buAutoNum type="arabicPeriod"/>
                      </a:pPr>
                      <a:r>
                        <a:rPr lang="en-US" sz="1600">
                          <a:solidFill>
                            <a:schemeClr val="accent6">
                              <a:lumMod val="50000"/>
                            </a:schemeClr>
                          </a:solidFill>
                        </a:rPr>
                        <a:t>Replace the battery that is currently in use. If a fully charged battery is not available, connect to an AC power source as soon as possible.</a:t>
                      </a:r>
                    </a:p>
                    <a:p>
                      <a:pPr marL="342900" indent="-342900">
                        <a:lnSpc>
                          <a:spcPct val="110000"/>
                        </a:lnSpc>
                        <a:spcAft>
                          <a:spcPts val="1200"/>
                        </a:spcAft>
                        <a:buFont typeface="+mj-lt"/>
                        <a:buAutoNum type="arabicPeriod"/>
                      </a:pPr>
                      <a:r>
                        <a:rPr lang="en-US" sz="1600">
                          <a:solidFill>
                            <a:schemeClr val="accent6">
                              <a:lumMod val="50000"/>
                            </a:schemeClr>
                          </a:solidFill>
                        </a:rPr>
                        <a:t>If battery operation on the indicated battery is required, monitor the system closely for a system shutdown, the Low Battery Alarm will not be displayed.</a:t>
                      </a:r>
                    </a:p>
                    <a:p>
                      <a:pPr marL="342900" indent="-342900">
                        <a:lnSpc>
                          <a:spcPct val="110000"/>
                        </a:lnSpc>
                        <a:spcAft>
                          <a:spcPts val="1200"/>
                        </a:spcAft>
                        <a:buFont typeface="+mj-lt"/>
                        <a:buAutoNum type="arabicPeriod"/>
                      </a:pPr>
                      <a:r>
                        <a:rPr lang="en-US" sz="1600">
                          <a:solidFill>
                            <a:schemeClr val="accent6">
                              <a:lumMod val="50000"/>
                            </a:schemeClr>
                          </a:solidFill>
                        </a:rPr>
                        <a:t>Contact MAQUET Service to obtain a new battery.</a:t>
                      </a:r>
                    </a:p>
                  </a:txBody>
                  <a:tcPr marT="9144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96975853"/>
                  </a:ext>
                </a:extLst>
              </a:tr>
            </a:tbl>
          </a:graphicData>
        </a:graphic>
      </p:graphicFrame>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Battery Charge Level Unavailable Bay #___ </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dirty="0">
                <a:solidFill>
                  <a:schemeClr val="accent6"/>
                </a:solidFill>
              </a:rPr>
              <a:t>Newly added High Priority Help Screen</a:t>
            </a:r>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1200"/>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r>
              <a:rPr lang="en-US"/>
              <a:t>Page </a:t>
            </a:r>
            <a:fld id="{C2FE92B8-3297-49BF-866E-FDAA607BBC0B}" type="slidenum">
              <a:rPr lang="en-US" smtClean="0"/>
              <a:pPr/>
              <a:t>29</a:t>
            </a:fld>
            <a:endParaRPr lang="en-US"/>
          </a:p>
        </p:txBody>
      </p:sp>
    </p:spTree>
    <p:custDataLst>
      <p:tags r:id="rId1"/>
    </p:custDataLst>
    <p:extLst>
      <p:ext uri="{BB962C8B-B14F-4D97-AF65-F5344CB8AC3E}">
        <p14:creationId xmlns:p14="http://schemas.microsoft.com/office/powerpoint/2010/main" val="14762979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6C5E27-6C4F-4612-A6FF-3424789B3510}"/>
              </a:ext>
            </a:extLst>
          </p:cNvPr>
          <p:cNvSpPr>
            <a:spLocks noGrp="1"/>
          </p:cNvSpPr>
          <p:nvPr>
            <p:ph sz="quarter" idx="18"/>
          </p:nvPr>
        </p:nvSpPr>
        <p:spPr>
          <a:xfrm>
            <a:off x="696000" y="1737360"/>
            <a:ext cx="10800000" cy="4248150"/>
          </a:xfrm>
        </p:spPr>
        <p:txBody>
          <a:bodyPr/>
          <a:lstStyle/>
          <a:p>
            <a:pPr>
              <a:lnSpc>
                <a:spcPct val="120000"/>
              </a:lnSpc>
              <a:spcBef>
                <a:spcPts val="0"/>
              </a:spcBef>
              <a:spcAft>
                <a:spcPts val="600"/>
              </a:spcAft>
            </a:pPr>
            <a:r>
              <a:rPr lang="en-US" dirty="0"/>
              <a:t>The following slides outline the changes that may be apparent during everyday use of Cardiosave. </a:t>
            </a:r>
          </a:p>
          <a:p>
            <a:pPr>
              <a:lnSpc>
                <a:spcPct val="120000"/>
              </a:lnSpc>
              <a:spcBef>
                <a:spcPts val="0"/>
              </a:spcBef>
              <a:spcAft>
                <a:spcPts val="600"/>
              </a:spcAft>
            </a:pPr>
            <a:r>
              <a:rPr lang="en-US" dirty="0"/>
              <a:t>The revisions can result in the following: </a:t>
            </a:r>
          </a:p>
          <a:p>
            <a:pPr marL="365760" indent="-182880">
              <a:lnSpc>
                <a:spcPct val="120000"/>
              </a:lnSpc>
              <a:spcBef>
                <a:spcPts val="0"/>
              </a:spcBef>
              <a:spcAft>
                <a:spcPts val="600"/>
              </a:spcAft>
              <a:buFont typeface="Arial" panose="020B0604020202020204" pitchFamily="34" charset="0"/>
              <a:buChar char="‒"/>
            </a:pPr>
            <a:r>
              <a:rPr lang="en-US" dirty="0"/>
              <a:t>Change in operation. </a:t>
            </a:r>
          </a:p>
          <a:p>
            <a:pPr marL="365760" indent="-182880">
              <a:lnSpc>
                <a:spcPct val="120000"/>
              </a:lnSpc>
              <a:spcBef>
                <a:spcPts val="0"/>
              </a:spcBef>
              <a:spcAft>
                <a:spcPts val="600"/>
              </a:spcAft>
              <a:buFont typeface="Arial" panose="020B0604020202020204" pitchFamily="34" charset="0"/>
              <a:buChar char="‒"/>
            </a:pPr>
            <a:r>
              <a:rPr lang="en-US" dirty="0"/>
              <a:t>New messages on the monitor display. </a:t>
            </a:r>
          </a:p>
          <a:p>
            <a:pPr marL="365760" indent="-182880">
              <a:lnSpc>
                <a:spcPct val="120000"/>
              </a:lnSpc>
              <a:spcBef>
                <a:spcPts val="0"/>
              </a:spcBef>
              <a:spcAft>
                <a:spcPts val="600"/>
              </a:spcAft>
              <a:buFont typeface="Arial" panose="020B0604020202020204" pitchFamily="34" charset="0"/>
              <a:buChar char="‒"/>
            </a:pPr>
            <a:r>
              <a:rPr lang="en-US" dirty="0"/>
              <a:t>Additional information in the Help Screens. </a:t>
            </a:r>
          </a:p>
          <a:p>
            <a:pPr marL="365760" indent="-182880">
              <a:lnSpc>
                <a:spcPct val="120000"/>
              </a:lnSpc>
              <a:spcBef>
                <a:spcPts val="0"/>
              </a:spcBef>
              <a:spcAft>
                <a:spcPts val="600"/>
              </a:spcAft>
              <a:buFont typeface="Arial" panose="020B0604020202020204" pitchFamily="34" charset="0"/>
              <a:buChar char="‒"/>
            </a:pPr>
            <a:r>
              <a:rPr lang="en-US" dirty="0"/>
              <a:t>New key and additional information on the Touchscreen.</a:t>
            </a:r>
          </a:p>
        </p:txBody>
      </p:sp>
      <p:sp>
        <p:nvSpPr>
          <p:cNvPr id="3" name="Title 2">
            <a:extLst>
              <a:ext uri="{FF2B5EF4-FFF2-40B4-BE49-F238E27FC236}">
                <a16:creationId xmlns:a16="http://schemas.microsoft.com/office/drawing/2014/main" id="{EBD16941-7F9F-494E-8B52-ECF56D1646C6}"/>
              </a:ext>
            </a:extLst>
          </p:cNvPr>
          <p:cNvSpPr>
            <a:spLocks noGrp="1"/>
          </p:cNvSpPr>
          <p:nvPr>
            <p:ph type="title"/>
          </p:nvPr>
        </p:nvSpPr>
        <p:spPr/>
        <p:txBody>
          <a:bodyPr/>
          <a:lstStyle/>
          <a:p>
            <a:r>
              <a:rPr lang="it-IT" dirty="0"/>
              <a:t>Cardiosave Version B.17 / C.06 to D.00 Software</a:t>
            </a:r>
            <a:endParaRPr lang="en-US" dirty="0"/>
          </a:p>
        </p:txBody>
      </p:sp>
      <p:sp>
        <p:nvSpPr>
          <p:cNvPr id="6" name="Footer Placeholder 5">
            <a:extLst>
              <a:ext uri="{FF2B5EF4-FFF2-40B4-BE49-F238E27FC236}">
                <a16:creationId xmlns:a16="http://schemas.microsoft.com/office/drawing/2014/main" id="{3FE9BF66-303D-403E-A2EB-D7E3AA48AAD2}"/>
              </a:ext>
            </a:extLst>
          </p:cNvPr>
          <p:cNvSpPr>
            <a:spLocks noGrp="1"/>
          </p:cNvSpPr>
          <p:nvPr>
            <p:ph type="ftr" sz="quarter" idx="3"/>
          </p:nvPr>
        </p:nvSpPr>
        <p:spPr>
          <a:xfrm>
            <a:off x="696000" y="6437376"/>
            <a:ext cx="8640000" cy="108000"/>
          </a:xfrm>
        </p:spPr>
        <p:txBody>
          <a:bodyPr/>
          <a:lstStyle/>
          <a:p>
            <a:r>
              <a:rPr lang="en-US"/>
              <a:t>MCA00001738 Rev A</a:t>
            </a:r>
          </a:p>
        </p:txBody>
      </p:sp>
      <p:sp>
        <p:nvSpPr>
          <p:cNvPr id="7" name="Slide Number Placeholder 6">
            <a:extLst>
              <a:ext uri="{FF2B5EF4-FFF2-40B4-BE49-F238E27FC236}">
                <a16:creationId xmlns:a16="http://schemas.microsoft.com/office/drawing/2014/main" id="{07EAEE2B-8305-44A0-BC38-433D7C6B7B82}"/>
              </a:ext>
            </a:extLst>
          </p:cNvPr>
          <p:cNvSpPr>
            <a:spLocks noGrp="1"/>
          </p:cNvSpPr>
          <p:nvPr>
            <p:ph type="sldNum" sz="quarter" idx="4"/>
          </p:nvPr>
        </p:nvSpPr>
        <p:spPr/>
        <p:txBody>
          <a:bodyPr/>
          <a:lstStyle/>
          <a:p>
            <a:r>
              <a:rPr lang="en-US"/>
              <a:t>Page </a:t>
            </a:r>
            <a:fld id="{C2FE92B8-3297-49BF-866E-FDAA607BBC0B}" type="slidenum">
              <a:rPr lang="en-US" smtClean="0"/>
              <a:pPr/>
              <a:t>3</a:t>
            </a:fld>
            <a:endParaRPr lang="en-US"/>
          </a:p>
        </p:txBody>
      </p:sp>
      <p:sp>
        <p:nvSpPr>
          <p:cNvPr id="8" name="Text Placeholder 3"/>
          <p:cNvSpPr>
            <a:spLocks noGrp="1"/>
          </p:cNvSpPr>
          <p:nvPr>
            <p:ph type="body" sz="quarter" idx="14"/>
          </p:nvPr>
        </p:nvSpPr>
        <p:spPr>
          <a:xfrm>
            <a:off x="695325" y="1091691"/>
            <a:ext cx="10801350" cy="345600"/>
          </a:xfrm>
        </p:spPr>
        <p:txBody>
          <a:bodyPr/>
          <a:lstStyle/>
          <a:p>
            <a:r>
              <a:rPr lang="en-US">
                <a:solidFill>
                  <a:schemeClr val="accent6"/>
                </a:solidFill>
              </a:rPr>
              <a:t>Background</a:t>
            </a:r>
          </a:p>
        </p:txBody>
      </p:sp>
    </p:spTree>
    <p:custDataLst>
      <p:tags r:id="rId1"/>
    </p:custDataLst>
    <p:extLst>
      <p:ext uri="{BB962C8B-B14F-4D97-AF65-F5344CB8AC3E}">
        <p14:creationId xmlns:p14="http://schemas.microsoft.com/office/powerpoint/2010/main" val="14952263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4F4E-E222-41EC-84C2-DC4A185B2141}"/>
              </a:ext>
            </a:extLst>
          </p:cNvPr>
          <p:cNvSpPr>
            <a:spLocks noGrp="1"/>
          </p:cNvSpPr>
          <p:nvPr>
            <p:ph type="title"/>
          </p:nvPr>
        </p:nvSpPr>
        <p:spPr/>
        <p:txBody>
          <a:bodyPr/>
          <a:lstStyle/>
          <a:p>
            <a:r>
              <a:rPr lang="en-US" sz="3600"/>
              <a:t>Battery Maintenance Required Bay #___</a:t>
            </a:r>
          </a:p>
        </p:txBody>
      </p:sp>
      <p:sp>
        <p:nvSpPr>
          <p:cNvPr id="5" name="Footer Placeholder 4">
            <a:extLst>
              <a:ext uri="{FF2B5EF4-FFF2-40B4-BE49-F238E27FC236}">
                <a16:creationId xmlns:a16="http://schemas.microsoft.com/office/drawing/2014/main" id="{B11DBA8F-52DF-457F-82AB-F78E5D51315C}"/>
              </a:ext>
            </a:extLst>
          </p:cNvPr>
          <p:cNvSpPr>
            <a:spLocks noGrp="1"/>
          </p:cNvSpPr>
          <p:nvPr>
            <p:ph type="ftr" sz="quarter" idx="3"/>
          </p:nvPr>
        </p:nvSpPr>
        <p:spPr>
          <a:xfrm>
            <a:off x="696000" y="6437376"/>
            <a:ext cx="8640000" cy="10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6" name="Slide Number Placeholder 5">
            <a:extLst>
              <a:ext uri="{FF2B5EF4-FFF2-40B4-BE49-F238E27FC236}">
                <a16:creationId xmlns:a16="http://schemas.microsoft.com/office/drawing/2014/main" id="{549AE35B-E602-4454-B414-99DF6CA9340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022871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9144000" cy="4572000"/>
          </a:xfrm>
        </p:spPr>
        <p:txBody>
          <a:bodyPr/>
          <a:lstStyle/>
          <a:p>
            <a:pPr marL="0" lvl="2" indent="0">
              <a:lnSpc>
                <a:spcPct val="120000"/>
              </a:lnSpc>
              <a:spcBef>
                <a:spcPts val="0"/>
              </a:spcBef>
              <a:spcAft>
                <a:spcPts val="600"/>
              </a:spcAft>
              <a:buNone/>
            </a:pPr>
            <a:r>
              <a:rPr lang="en-US" sz="1800" b="1" dirty="0">
                <a:solidFill>
                  <a:schemeClr val="bg2"/>
                </a:solidFill>
              </a:rPr>
              <a:t>Alarm event </a:t>
            </a:r>
          </a:p>
          <a:p>
            <a:pPr marL="182880" lvl="4" indent="-182880">
              <a:lnSpc>
                <a:spcPct val="120000"/>
              </a:lnSpc>
              <a:spcBef>
                <a:spcPts val="0"/>
              </a:spcBef>
              <a:spcAft>
                <a:spcPts val="1200"/>
              </a:spcAft>
            </a:pPr>
            <a:r>
              <a:rPr lang="en-US" sz="1600" dirty="0"/>
              <a:t>Previous Maintenance date is past due.</a:t>
            </a:r>
          </a:p>
          <a:p>
            <a:pPr marL="0" lvl="2" indent="0">
              <a:lnSpc>
                <a:spcPct val="120000"/>
              </a:lnSpc>
              <a:spcBef>
                <a:spcPts val="0"/>
              </a:spcBef>
              <a:spcAft>
                <a:spcPts val="600"/>
              </a:spcAft>
              <a:buNone/>
            </a:pPr>
            <a:r>
              <a:rPr lang="en-US" sz="1800" b="1" dirty="0">
                <a:solidFill>
                  <a:schemeClr val="bg2"/>
                </a:solidFill>
              </a:rPr>
              <a:t>IABP response </a:t>
            </a:r>
          </a:p>
          <a:p>
            <a:pPr marL="182880" lvl="2" indent="-182880">
              <a:lnSpc>
                <a:spcPct val="120000"/>
              </a:lnSpc>
              <a:spcBef>
                <a:spcPts val="0"/>
              </a:spcBef>
              <a:spcAft>
                <a:spcPts val="600"/>
              </a:spcAft>
            </a:pPr>
            <a:r>
              <a:rPr lang="en-US" sz="1600" dirty="0"/>
              <a:t>An informational message will be posted on startup and remain displayed for 5 minutes or until the Cardiosave IABP starts assisting.</a:t>
            </a:r>
          </a:p>
          <a:p>
            <a:pPr marL="182880" lvl="2" indent="-182880">
              <a:lnSpc>
                <a:spcPct val="120000"/>
              </a:lnSpc>
              <a:spcBef>
                <a:spcPts val="0"/>
              </a:spcBef>
              <a:spcAft>
                <a:spcPts val="1200"/>
              </a:spcAft>
            </a:pPr>
            <a:r>
              <a:rPr lang="en-US" sz="1600" dirty="0"/>
              <a:t>The Informational audio tone shall sound for 60 seconds or until the pump begins assisting.</a:t>
            </a:r>
          </a:p>
          <a:p>
            <a:pPr marL="0" lvl="2" indent="0">
              <a:lnSpc>
                <a:spcPct val="120000"/>
              </a:lnSpc>
              <a:spcBef>
                <a:spcPts val="0"/>
              </a:spcBef>
              <a:spcAft>
                <a:spcPts val="600"/>
              </a:spcAft>
              <a:buNone/>
            </a:pPr>
            <a:r>
              <a:rPr lang="en-US" sz="1800" b="1" dirty="0">
                <a:solidFill>
                  <a:schemeClr val="bg2"/>
                </a:solidFill>
              </a:rPr>
              <a:t>Informational message reset event(s)</a:t>
            </a:r>
          </a:p>
          <a:p>
            <a:pPr marL="182880" lvl="2" indent="-182880">
              <a:lnSpc>
                <a:spcPct val="120000"/>
              </a:lnSpc>
              <a:spcBef>
                <a:spcPts val="0"/>
              </a:spcBef>
              <a:spcAft>
                <a:spcPts val="600"/>
              </a:spcAft>
            </a:pPr>
            <a:r>
              <a:rPr lang="en-US" sz="1600" dirty="0"/>
              <a:t>When battery maintenance has been performed, the battery requiring maintenance has been replaced, or the START key is pressed, initiating IABP assistance.</a:t>
            </a:r>
            <a:endParaRPr lang="sv-SE" sz="1600" dirty="0"/>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1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12225"/>
            <a:ext cx="10800000" cy="676800"/>
          </a:xfrm>
        </p:spPr>
        <p:txBody>
          <a:bodyPr/>
          <a:lstStyle/>
          <a:p>
            <a:r>
              <a:rPr lang="en-US"/>
              <a:t>Battery Maintenance Required Bay #___</a:t>
            </a:r>
          </a:p>
        </p:txBody>
      </p:sp>
      <p:sp>
        <p:nvSpPr>
          <p:cNvPr id="1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1091691"/>
            <a:ext cx="10801350" cy="345600"/>
          </a:xfrm>
        </p:spPr>
        <p:txBody>
          <a:bodyPr/>
          <a:lstStyle/>
          <a:p>
            <a:r>
              <a:rPr lang="en-US">
                <a:solidFill>
                  <a:schemeClr val="accent6"/>
                </a:solidFill>
              </a:rPr>
              <a:t>Newly added Informational Message</a:t>
            </a:r>
            <a:endParaRPr lang="sv-SE">
              <a:solidFill>
                <a:schemeClr val="accent6"/>
              </a:solidFill>
            </a:endParaRPr>
          </a:p>
        </p:txBody>
      </p:sp>
    </p:spTree>
    <p:custDataLst>
      <p:tags r:id="rId1"/>
    </p:custDataLst>
    <p:extLst>
      <p:ext uri="{BB962C8B-B14F-4D97-AF65-F5344CB8AC3E}">
        <p14:creationId xmlns:p14="http://schemas.microsoft.com/office/powerpoint/2010/main" val="1192943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5998" y="1737360"/>
            <a:ext cx="9235440" cy="4572000"/>
          </a:xfrm>
        </p:spPr>
        <p:txBody>
          <a:bodyPr/>
          <a:lstStyle/>
          <a:p>
            <a:pPr marL="0" lvl="2" indent="0">
              <a:lnSpc>
                <a:spcPct val="120000"/>
              </a:lnSpc>
              <a:spcBef>
                <a:spcPts val="0"/>
              </a:spcBef>
              <a:spcAft>
                <a:spcPts val="600"/>
              </a:spcAft>
              <a:buNone/>
            </a:pPr>
            <a:r>
              <a:rPr lang="en-US" sz="1800" b="1" dirty="0">
                <a:solidFill>
                  <a:schemeClr val="bg2"/>
                </a:solidFill>
              </a:rPr>
              <a:t>During the initiation of therapy</a:t>
            </a:r>
          </a:p>
          <a:p>
            <a:pPr marL="182880" lvl="4" indent="-182880">
              <a:lnSpc>
                <a:spcPct val="120000"/>
              </a:lnSpc>
              <a:spcBef>
                <a:spcPts val="0"/>
              </a:spcBef>
              <a:spcAft>
                <a:spcPts val="600"/>
              </a:spcAft>
            </a:pPr>
            <a:r>
              <a:rPr lang="en-US" sz="1600" dirty="0"/>
              <a:t>Verify that the power cord is plugged into an appropriate AC power outlet and continue operation on AC power.</a:t>
            </a:r>
          </a:p>
          <a:p>
            <a:pPr marL="182880" lvl="4" indent="-182880">
              <a:lnSpc>
                <a:spcPct val="120000"/>
              </a:lnSpc>
              <a:spcBef>
                <a:spcPts val="0"/>
              </a:spcBef>
              <a:spcAft>
                <a:spcPts val="600"/>
              </a:spcAft>
            </a:pPr>
            <a:r>
              <a:rPr lang="en-US" sz="1600" dirty="0"/>
              <a:t>If battery operation is required, the battery run time may be reduced and the battery gauges may not reflect the remaining battery charge accurately.</a:t>
            </a:r>
          </a:p>
          <a:p>
            <a:pPr marL="365760" lvl="5" indent="-182880">
              <a:lnSpc>
                <a:spcPct val="120000"/>
              </a:lnSpc>
              <a:spcBef>
                <a:spcPts val="0"/>
              </a:spcBef>
              <a:spcAft>
                <a:spcPts val="600"/>
              </a:spcAft>
              <a:buFont typeface="Arial" panose="020B0604020202020204" pitchFamily="34" charset="0"/>
              <a:buChar char="‒"/>
            </a:pPr>
            <a:r>
              <a:rPr lang="en-US" sz="1600" dirty="0"/>
              <a:t>Consider replacing the affected battery with a fully charged replacement battery, if available.</a:t>
            </a:r>
          </a:p>
          <a:p>
            <a:pPr marL="365760" lvl="5" indent="-182880">
              <a:lnSpc>
                <a:spcPct val="120000"/>
              </a:lnSpc>
              <a:spcBef>
                <a:spcPts val="0"/>
              </a:spcBef>
              <a:spcAft>
                <a:spcPts val="600"/>
              </a:spcAft>
              <a:buFont typeface="Arial" panose="020B0604020202020204" pitchFamily="34" charset="0"/>
              <a:buChar char="‒"/>
            </a:pPr>
            <a:r>
              <a:rPr lang="en-US" sz="1600" dirty="0"/>
              <a:t>Monitor the system closely for a Low Battery alarm.</a:t>
            </a:r>
          </a:p>
          <a:p>
            <a:pPr marL="365760" lvl="5" indent="-182880">
              <a:lnSpc>
                <a:spcPct val="120000"/>
              </a:lnSpc>
              <a:spcBef>
                <a:spcPts val="0"/>
              </a:spcBef>
              <a:spcAft>
                <a:spcPts val="600"/>
              </a:spcAft>
              <a:buFont typeface="Arial" panose="020B0604020202020204" pitchFamily="34" charset="0"/>
              <a:buChar char="‒"/>
            </a:pPr>
            <a:r>
              <a:rPr lang="en-US" sz="1600" dirty="0"/>
              <a:t>If a Low Battery alarm occurs, immediately connect the system to AC power or install a fully charged battery.</a:t>
            </a:r>
          </a:p>
          <a:p>
            <a:pPr marL="182880" lvl="4" indent="-182880">
              <a:lnSpc>
                <a:spcPct val="120000"/>
              </a:lnSpc>
              <a:spcBef>
                <a:spcPts val="0"/>
              </a:spcBef>
              <a:spcAft>
                <a:spcPts val="600"/>
              </a:spcAft>
            </a:pPr>
            <a:r>
              <a:rPr lang="en-US" sz="1600" dirty="0"/>
              <a:t>Contact your facility’s Biomedical Services department to inform them of the Battery Maintenance Required Informational Message.</a:t>
            </a:r>
            <a:endParaRPr lang="sv-SE" sz="1600" dirty="0"/>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1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12225"/>
            <a:ext cx="10800000" cy="676800"/>
          </a:xfrm>
        </p:spPr>
        <p:txBody>
          <a:bodyPr/>
          <a:lstStyle/>
          <a:p>
            <a:r>
              <a:rPr lang="en-US"/>
              <a:t>Battery Maintenance Required Bay #___</a:t>
            </a:r>
          </a:p>
        </p:txBody>
      </p:sp>
      <p:sp>
        <p:nvSpPr>
          <p:cNvPr id="1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1091691"/>
            <a:ext cx="10801350" cy="345600"/>
          </a:xfrm>
        </p:spPr>
        <p:txBody>
          <a:bodyPr/>
          <a:lstStyle/>
          <a:p>
            <a:r>
              <a:rPr lang="en-US">
                <a:solidFill>
                  <a:schemeClr val="accent6"/>
                </a:solidFill>
              </a:rPr>
              <a:t>Newly added Informational Message</a:t>
            </a:r>
            <a:endParaRPr lang="sv-SE">
              <a:solidFill>
                <a:schemeClr val="accent6"/>
              </a:solidFill>
            </a:endParaRPr>
          </a:p>
        </p:txBody>
      </p:sp>
    </p:spTree>
    <p:custDataLst>
      <p:tags r:id="rId1"/>
    </p:custDataLst>
    <p:extLst>
      <p:ext uri="{BB962C8B-B14F-4D97-AF65-F5344CB8AC3E}">
        <p14:creationId xmlns:p14="http://schemas.microsoft.com/office/powerpoint/2010/main" val="28807490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Battery Maintenance Required Information</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a:solidFill>
                  <a:schemeClr val="accent6"/>
                </a:solidFill>
              </a:rPr>
              <a:t>Newly added Informational Message Help Screen</a:t>
            </a:r>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10" name="Table 10">
            <a:extLst>
              <a:ext uri="{FF2B5EF4-FFF2-40B4-BE49-F238E27FC236}">
                <a16:creationId xmlns:a16="http://schemas.microsoft.com/office/drawing/2014/main" id="{CFC78465-C8B7-41AC-B602-B59971961CE6}"/>
              </a:ext>
            </a:extLst>
          </p:cNvPr>
          <p:cNvGraphicFramePr>
            <a:graphicFrameLocks noGrp="1"/>
          </p:cNvGraphicFramePr>
          <p:nvPr>
            <p:ph sz="quarter" idx="18"/>
            <p:extLst>
              <p:ext uri="{D42A27DB-BD31-4B8C-83A1-F6EECF244321}">
                <p14:modId xmlns:p14="http://schemas.microsoft.com/office/powerpoint/2010/main" val="2215465569"/>
              </p:ext>
            </p:extLst>
          </p:nvPr>
        </p:nvGraphicFramePr>
        <p:xfrm>
          <a:off x="695324" y="1737360"/>
          <a:ext cx="9180576" cy="4255369"/>
        </p:xfrm>
        <a:graphic>
          <a:graphicData uri="http://schemas.openxmlformats.org/drawingml/2006/table">
            <a:tbl>
              <a:tblPr firstRow="1" bandRow="1">
                <a:tableStyleId>{6E25E649-3F16-4E02-A733-19D2CDBF48F0}</a:tableStyleId>
              </a:tblPr>
              <a:tblGrid>
                <a:gridCol w="9180576">
                  <a:extLst>
                    <a:ext uri="{9D8B030D-6E8A-4147-A177-3AD203B41FA5}">
                      <a16:colId xmlns:a16="http://schemas.microsoft.com/office/drawing/2014/main" val="2437382075"/>
                    </a:ext>
                  </a:extLst>
                </a:gridCol>
              </a:tblGrid>
              <a:tr h="640080">
                <a:tc>
                  <a:txBody>
                    <a:bodyPr/>
                    <a:lstStyle/>
                    <a:p>
                      <a:r>
                        <a:rPr lang="en-US"/>
                        <a:t>Battery Maintenance Required Bay #___</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654398747"/>
                  </a:ext>
                </a:extLst>
              </a:tr>
              <a:tr h="640080">
                <a:tc>
                  <a:txBody>
                    <a:bodyPr/>
                    <a:lstStyle/>
                    <a:p>
                      <a:r>
                        <a:rPr lang="en-US" sz="1600" b="1">
                          <a:solidFill>
                            <a:schemeClr val="accent6">
                              <a:lumMod val="50000"/>
                            </a:schemeClr>
                          </a:solidFill>
                        </a:rPr>
                        <a:t>The battery in the identified bay requires maintenance.</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69924058"/>
                  </a:ext>
                </a:extLst>
              </a:tr>
              <a:tr h="2975209">
                <a:tc>
                  <a:txBody>
                    <a:bodyPr/>
                    <a:lstStyle/>
                    <a:p>
                      <a:pPr marL="365760" indent="-365760">
                        <a:lnSpc>
                          <a:spcPct val="110000"/>
                        </a:lnSpc>
                        <a:spcAft>
                          <a:spcPts val="1200"/>
                        </a:spcAft>
                        <a:buFont typeface="+mj-lt"/>
                        <a:buAutoNum type="arabicPeriod"/>
                      </a:pPr>
                      <a:r>
                        <a:rPr lang="en-US" sz="1600" dirty="0">
                          <a:solidFill>
                            <a:schemeClr val="accent6">
                              <a:lumMod val="50000"/>
                            </a:schemeClr>
                          </a:solidFill>
                        </a:rPr>
                        <a:t>Continue operation on AC power.</a:t>
                      </a:r>
                    </a:p>
                    <a:p>
                      <a:pPr marL="365760" indent="-365760">
                        <a:lnSpc>
                          <a:spcPct val="110000"/>
                        </a:lnSpc>
                        <a:spcAft>
                          <a:spcPts val="1200"/>
                        </a:spcAft>
                        <a:buFont typeface="+mj-lt"/>
                        <a:buAutoNum type="arabicPeriod"/>
                      </a:pPr>
                      <a:r>
                        <a:rPr lang="en-US" sz="1600" dirty="0">
                          <a:solidFill>
                            <a:schemeClr val="accent6">
                              <a:lumMod val="50000"/>
                            </a:schemeClr>
                          </a:solidFill>
                        </a:rPr>
                        <a:t>If battery operation is required, the battery run time may be reduced. Monitor the system closely for a Low Battery alarm.</a:t>
                      </a:r>
                    </a:p>
                    <a:p>
                      <a:pPr marL="365760" indent="-365760">
                        <a:lnSpc>
                          <a:spcPct val="110000"/>
                        </a:lnSpc>
                        <a:spcAft>
                          <a:spcPts val="1200"/>
                        </a:spcAft>
                        <a:buFont typeface="+mj-lt"/>
                        <a:buAutoNum type="arabicPeriod"/>
                      </a:pPr>
                      <a:r>
                        <a:rPr lang="en-US" sz="1600" dirty="0">
                          <a:solidFill>
                            <a:schemeClr val="accent6">
                              <a:lumMod val="50000"/>
                            </a:schemeClr>
                          </a:solidFill>
                        </a:rPr>
                        <a:t>If a Low Battery alarm occurs, immediately connect the system to AC power or install a fully charged battery.</a:t>
                      </a:r>
                    </a:p>
                    <a:p>
                      <a:pPr marL="365760" indent="-365760">
                        <a:lnSpc>
                          <a:spcPct val="110000"/>
                        </a:lnSpc>
                        <a:spcAft>
                          <a:spcPts val="1200"/>
                        </a:spcAft>
                        <a:buFont typeface="+mj-lt"/>
                        <a:buAutoNum type="arabicPeriod"/>
                      </a:pPr>
                      <a:r>
                        <a:rPr lang="en-US" sz="1600" dirty="0">
                          <a:solidFill>
                            <a:schemeClr val="accent6">
                              <a:lumMod val="50000"/>
                            </a:schemeClr>
                          </a:solidFill>
                        </a:rPr>
                        <a:t>As soon as possible, execute the Battery Maintenance process as follows:</a:t>
                      </a:r>
                    </a:p>
                    <a:p>
                      <a:pPr marL="365760" indent="-365760">
                        <a:lnSpc>
                          <a:spcPct val="110000"/>
                        </a:lnSpc>
                        <a:spcAft>
                          <a:spcPts val="1200"/>
                        </a:spcAft>
                        <a:buFont typeface="+mj-lt"/>
                        <a:buAutoNum type="arabicPeriod"/>
                      </a:pPr>
                      <a:r>
                        <a:rPr lang="en-US" sz="1600" dirty="0">
                          <a:solidFill>
                            <a:schemeClr val="accent6">
                              <a:lumMod val="50000"/>
                            </a:schemeClr>
                          </a:solidFill>
                        </a:rPr>
                        <a:t>Connect the IABP to an AC power source.</a:t>
                      </a:r>
                    </a:p>
                  </a:txBody>
                  <a:tcPr marT="9144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96975853"/>
                  </a:ext>
                </a:extLst>
              </a:tr>
            </a:tbl>
          </a:graphicData>
        </a:graphic>
      </p:graphicFrame>
    </p:spTree>
    <p:custDataLst>
      <p:tags r:id="rId1"/>
    </p:custDataLst>
    <p:extLst>
      <p:ext uri="{BB962C8B-B14F-4D97-AF65-F5344CB8AC3E}">
        <p14:creationId xmlns:p14="http://schemas.microsoft.com/office/powerpoint/2010/main" val="41239443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Battery Maintenance Required Information</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a:solidFill>
                  <a:schemeClr val="accent6"/>
                </a:solidFill>
              </a:rPr>
              <a:t>Newly added Informational Message Help Screen</a:t>
            </a:r>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10" name="Table 10">
            <a:extLst>
              <a:ext uri="{FF2B5EF4-FFF2-40B4-BE49-F238E27FC236}">
                <a16:creationId xmlns:a16="http://schemas.microsoft.com/office/drawing/2014/main" id="{CFC78465-C8B7-41AC-B602-B59971961CE6}"/>
              </a:ext>
            </a:extLst>
          </p:cNvPr>
          <p:cNvGraphicFramePr>
            <a:graphicFrameLocks noGrp="1"/>
          </p:cNvGraphicFramePr>
          <p:nvPr>
            <p:ph sz="quarter" idx="18"/>
            <p:extLst>
              <p:ext uri="{D42A27DB-BD31-4B8C-83A1-F6EECF244321}">
                <p14:modId xmlns:p14="http://schemas.microsoft.com/office/powerpoint/2010/main" val="2657699913"/>
              </p:ext>
            </p:extLst>
          </p:nvPr>
        </p:nvGraphicFramePr>
        <p:xfrm>
          <a:off x="695324" y="1737360"/>
          <a:ext cx="9180576" cy="4255369"/>
        </p:xfrm>
        <a:graphic>
          <a:graphicData uri="http://schemas.openxmlformats.org/drawingml/2006/table">
            <a:tbl>
              <a:tblPr firstRow="1" bandRow="1">
                <a:tableStyleId>{6E25E649-3F16-4E02-A733-19D2CDBF48F0}</a:tableStyleId>
              </a:tblPr>
              <a:tblGrid>
                <a:gridCol w="9180576">
                  <a:extLst>
                    <a:ext uri="{9D8B030D-6E8A-4147-A177-3AD203B41FA5}">
                      <a16:colId xmlns:a16="http://schemas.microsoft.com/office/drawing/2014/main" val="2437382075"/>
                    </a:ext>
                  </a:extLst>
                </a:gridCol>
              </a:tblGrid>
              <a:tr h="640080">
                <a:tc>
                  <a:txBody>
                    <a:bodyPr/>
                    <a:lstStyle/>
                    <a:p>
                      <a:r>
                        <a:rPr lang="en-US"/>
                        <a:t>Battery Maintenance Required Bay #___</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654398747"/>
                  </a:ext>
                </a:extLst>
              </a:tr>
              <a:tr h="640080">
                <a:tc>
                  <a:txBody>
                    <a:bodyPr/>
                    <a:lstStyle/>
                    <a:p>
                      <a:pPr marL="457200" indent="-457200"/>
                      <a:r>
                        <a:rPr lang="en-US" sz="1600" b="1">
                          <a:solidFill>
                            <a:schemeClr val="accent6">
                              <a:lumMod val="50000"/>
                            </a:schemeClr>
                          </a:solidFill>
                        </a:rPr>
                        <a:t>The battery in the identified bay requires maintenance.</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69924058"/>
                  </a:ext>
                </a:extLst>
              </a:tr>
              <a:tr h="2975209">
                <a:tc>
                  <a:txBody>
                    <a:bodyPr/>
                    <a:lstStyle/>
                    <a:p>
                      <a:pPr marL="365760" indent="-365760">
                        <a:lnSpc>
                          <a:spcPct val="110000"/>
                        </a:lnSpc>
                        <a:spcAft>
                          <a:spcPts val="1200"/>
                        </a:spcAft>
                        <a:buFont typeface="+mj-lt"/>
                        <a:buAutoNum type="arabicPeriod" startAt="6"/>
                      </a:pPr>
                      <a:r>
                        <a:rPr lang="en-US" sz="1600">
                          <a:solidFill>
                            <a:schemeClr val="accent6">
                              <a:lumMod val="50000"/>
                            </a:schemeClr>
                          </a:solidFill>
                        </a:rPr>
                        <a:t>Power down the IABP.</a:t>
                      </a:r>
                    </a:p>
                    <a:p>
                      <a:pPr marL="365760" indent="-365760">
                        <a:lnSpc>
                          <a:spcPct val="110000"/>
                        </a:lnSpc>
                        <a:spcAft>
                          <a:spcPts val="1200"/>
                        </a:spcAft>
                        <a:buFont typeface="+mj-lt"/>
                        <a:buAutoNum type="arabicPeriod" startAt="6"/>
                      </a:pPr>
                      <a:r>
                        <a:rPr lang="en-US" sz="1600">
                          <a:solidFill>
                            <a:schemeClr val="accent6">
                              <a:lumMod val="50000"/>
                            </a:schemeClr>
                          </a:solidFill>
                        </a:rPr>
                        <a:t>Pressing and continue to hold the Pressure “Vent” button. This button is on the rear panel and is labeled in red with “-&gt;0&lt;-“.</a:t>
                      </a:r>
                    </a:p>
                    <a:p>
                      <a:pPr marL="365760" indent="-365760">
                        <a:lnSpc>
                          <a:spcPct val="110000"/>
                        </a:lnSpc>
                        <a:spcAft>
                          <a:spcPts val="1200"/>
                        </a:spcAft>
                        <a:buFont typeface="+mj-lt"/>
                        <a:buAutoNum type="arabicPeriod" startAt="6"/>
                      </a:pPr>
                      <a:r>
                        <a:rPr lang="en-US" sz="1600">
                          <a:solidFill>
                            <a:schemeClr val="accent6">
                              <a:lumMod val="50000"/>
                            </a:schemeClr>
                          </a:solidFill>
                        </a:rPr>
                        <a:t>Press the “Power” button to turn on the system.</a:t>
                      </a:r>
                    </a:p>
                    <a:p>
                      <a:pPr marL="365760" indent="-365760">
                        <a:lnSpc>
                          <a:spcPct val="110000"/>
                        </a:lnSpc>
                        <a:spcAft>
                          <a:spcPts val="1200"/>
                        </a:spcAft>
                        <a:buFont typeface="+mj-lt"/>
                        <a:buAutoNum type="arabicPeriod" startAt="6"/>
                      </a:pPr>
                      <a:r>
                        <a:rPr lang="en-US" sz="1600">
                          <a:solidFill>
                            <a:schemeClr val="accent6">
                              <a:lumMod val="50000"/>
                            </a:schemeClr>
                          </a:solidFill>
                        </a:rPr>
                        <a:t>Wait until the rotating symbol on the lower display changes direction to a clockwise rotation.</a:t>
                      </a:r>
                    </a:p>
                    <a:p>
                      <a:pPr marL="365760" indent="-365760">
                        <a:lnSpc>
                          <a:spcPct val="110000"/>
                        </a:lnSpc>
                        <a:spcAft>
                          <a:spcPts val="1200"/>
                        </a:spcAft>
                        <a:buFont typeface="+mj-lt"/>
                        <a:buAutoNum type="arabicPeriod" startAt="6"/>
                      </a:pPr>
                      <a:r>
                        <a:rPr lang="en-US" sz="1600">
                          <a:solidFill>
                            <a:schemeClr val="accent6">
                              <a:lumMod val="50000"/>
                            </a:schemeClr>
                          </a:solidFill>
                        </a:rPr>
                        <a:t>Release the “Vent” button.</a:t>
                      </a:r>
                    </a:p>
                    <a:p>
                      <a:pPr marL="365760" indent="-365760">
                        <a:lnSpc>
                          <a:spcPct val="110000"/>
                        </a:lnSpc>
                        <a:spcAft>
                          <a:spcPts val="1200"/>
                        </a:spcAft>
                        <a:buFont typeface="+mj-lt"/>
                        <a:buAutoNum type="arabicPeriod" startAt="6"/>
                      </a:pPr>
                      <a:r>
                        <a:rPr lang="en-US" sz="1600">
                          <a:solidFill>
                            <a:schemeClr val="accent6">
                              <a:lumMod val="50000"/>
                            </a:schemeClr>
                          </a:solidFill>
                        </a:rPr>
                        <a:t>Wait for the Special Menu to display.</a:t>
                      </a:r>
                    </a:p>
                  </a:txBody>
                  <a:tcPr marT="9144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96975853"/>
                  </a:ext>
                </a:extLst>
              </a:tr>
            </a:tbl>
          </a:graphicData>
        </a:graphic>
      </p:graphicFrame>
    </p:spTree>
    <p:custDataLst>
      <p:tags r:id="rId1"/>
    </p:custDataLst>
    <p:extLst>
      <p:ext uri="{BB962C8B-B14F-4D97-AF65-F5344CB8AC3E}">
        <p14:creationId xmlns:p14="http://schemas.microsoft.com/office/powerpoint/2010/main" val="17492417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CFC78465-C8B7-41AC-B602-B59971961CE6}"/>
              </a:ext>
            </a:extLst>
          </p:cNvPr>
          <p:cNvGraphicFramePr>
            <a:graphicFrameLocks noGrp="1"/>
          </p:cNvGraphicFramePr>
          <p:nvPr>
            <p:ph sz="quarter" idx="18"/>
            <p:extLst>
              <p:ext uri="{D42A27DB-BD31-4B8C-83A1-F6EECF244321}">
                <p14:modId xmlns:p14="http://schemas.microsoft.com/office/powerpoint/2010/main" val="1127444943"/>
              </p:ext>
            </p:extLst>
          </p:nvPr>
        </p:nvGraphicFramePr>
        <p:xfrm>
          <a:off x="695324" y="1737360"/>
          <a:ext cx="9180576" cy="2743200"/>
        </p:xfrm>
        <a:graphic>
          <a:graphicData uri="http://schemas.openxmlformats.org/drawingml/2006/table">
            <a:tbl>
              <a:tblPr firstRow="1" bandRow="1">
                <a:tableStyleId>{6E25E649-3F16-4E02-A733-19D2CDBF48F0}</a:tableStyleId>
              </a:tblPr>
              <a:tblGrid>
                <a:gridCol w="9180576">
                  <a:extLst>
                    <a:ext uri="{9D8B030D-6E8A-4147-A177-3AD203B41FA5}">
                      <a16:colId xmlns:a16="http://schemas.microsoft.com/office/drawing/2014/main" val="2437382075"/>
                    </a:ext>
                  </a:extLst>
                </a:gridCol>
              </a:tblGrid>
              <a:tr h="640080">
                <a:tc>
                  <a:txBody>
                    <a:bodyPr/>
                    <a:lstStyle/>
                    <a:p>
                      <a:r>
                        <a:rPr lang="en-US"/>
                        <a:t>Battery Maintenance Required Bay #___</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654398747"/>
                  </a:ext>
                </a:extLst>
              </a:tr>
              <a:tr h="640080">
                <a:tc>
                  <a:txBody>
                    <a:bodyPr/>
                    <a:lstStyle/>
                    <a:p>
                      <a:r>
                        <a:rPr lang="en-US" sz="1600" b="1" dirty="0">
                          <a:solidFill>
                            <a:schemeClr val="accent6">
                              <a:lumMod val="50000"/>
                            </a:schemeClr>
                          </a:solidFill>
                        </a:rPr>
                        <a:t>The battery in the identified bay requires maintenance.</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69924058"/>
                  </a:ext>
                </a:extLst>
              </a:tr>
              <a:tr h="1463040">
                <a:tc>
                  <a:txBody>
                    <a:bodyPr/>
                    <a:lstStyle/>
                    <a:p>
                      <a:pPr marL="365760" indent="-365760">
                        <a:lnSpc>
                          <a:spcPct val="110000"/>
                        </a:lnSpc>
                        <a:spcAft>
                          <a:spcPts val="1200"/>
                        </a:spcAft>
                        <a:buFont typeface="+mj-lt"/>
                        <a:buAutoNum type="arabicPeriod" startAt="12"/>
                      </a:pPr>
                      <a:r>
                        <a:rPr lang="en-US" sz="1600" dirty="0">
                          <a:solidFill>
                            <a:schemeClr val="accent6">
                              <a:lumMod val="50000"/>
                            </a:schemeClr>
                          </a:solidFill>
                        </a:rPr>
                        <a:t>Press the Battery Maintenance key in the touch screen display.</a:t>
                      </a:r>
                    </a:p>
                    <a:p>
                      <a:pPr marL="365760" indent="-365760">
                        <a:lnSpc>
                          <a:spcPct val="110000"/>
                        </a:lnSpc>
                        <a:spcAft>
                          <a:spcPts val="1200"/>
                        </a:spcAft>
                        <a:buFont typeface="+mj-lt"/>
                        <a:buAutoNum type="arabicPeriod" startAt="12"/>
                      </a:pPr>
                      <a:r>
                        <a:rPr lang="en-US" sz="1600" dirty="0">
                          <a:solidFill>
                            <a:schemeClr val="accent6">
                              <a:lumMod val="50000"/>
                            </a:schemeClr>
                          </a:solidFill>
                        </a:rPr>
                        <a:t>Press the Run button to start the process.</a:t>
                      </a:r>
                    </a:p>
                    <a:p>
                      <a:pPr marL="365760" indent="-365760">
                        <a:lnSpc>
                          <a:spcPct val="110000"/>
                        </a:lnSpc>
                        <a:spcAft>
                          <a:spcPts val="1200"/>
                        </a:spcAft>
                        <a:buFont typeface="+mj-lt"/>
                        <a:buAutoNum type="arabicPeriod" startAt="12"/>
                      </a:pPr>
                      <a:r>
                        <a:rPr lang="en-US" sz="1600" dirty="0">
                          <a:solidFill>
                            <a:schemeClr val="accent6">
                              <a:lumMod val="50000"/>
                            </a:schemeClr>
                          </a:solidFill>
                        </a:rPr>
                        <a:t>Wait for the status field to indicate the process has been completed.</a:t>
                      </a:r>
                    </a:p>
                  </a:txBody>
                  <a:tcPr marT="9144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96975853"/>
                  </a:ext>
                </a:extLst>
              </a:tr>
            </a:tbl>
          </a:graphicData>
        </a:graphic>
      </p:graphicFrame>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Battery Maintenance Required Information</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a:solidFill>
                  <a:schemeClr val="accent6"/>
                </a:solidFill>
              </a:rPr>
              <a:t>Newly added Informational Message Help Screen</a:t>
            </a:r>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424076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Battery Maintenance Required Information</a:t>
            </a:r>
            <a:endParaRPr lang="sv-SE"/>
          </a:p>
        </p:txBody>
      </p:sp>
      <p:sp>
        <p:nvSpPr>
          <p:cNvPr id="7" name="Footer Placeholder 6">
            <a:extLst>
              <a:ext uri="{FF2B5EF4-FFF2-40B4-BE49-F238E27FC236}">
                <a16:creationId xmlns:a16="http://schemas.microsoft.com/office/drawing/2014/main" id="{FB2C6D48-400E-FF53-EE87-7705D787C912}"/>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AFA3FCC8-D49E-0A7F-FB0E-A9B2915446E9}"/>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2520249394"/>
              </p:ext>
            </p:extLst>
          </p:nvPr>
        </p:nvGraphicFramePr>
        <p:xfrm>
          <a:off x="695325" y="4076804"/>
          <a:ext cx="9180576" cy="2022877"/>
        </p:xfrm>
        <a:graphic>
          <a:graphicData uri="http://schemas.openxmlformats.org/drawingml/2006/table">
            <a:tbl>
              <a:tblPr bandRow="1">
                <a:tableStyleId>{FABFCF23-3B69-468F-B69F-88F6DE6A72F2}</a:tableStyleId>
              </a:tblPr>
              <a:tblGrid>
                <a:gridCol w="9180576">
                  <a:extLst>
                    <a:ext uri="{9D8B030D-6E8A-4147-A177-3AD203B41FA5}">
                      <a16:colId xmlns:a16="http://schemas.microsoft.com/office/drawing/2014/main" val="3278994577"/>
                    </a:ext>
                  </a:extLst>
                </a:gridCol>
              </a:tblGrid>
              <a:tr h="486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2"/>
                          </a:solidFill>
                        </a:rPr>
                        <a:t>Note</a:t>
                      </a:r>
                    </a:p>
                  </a:txBody>
                  <a:tcPr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8C8C8"/>
                    </a:solidFill>
                  </a:tcPr>
                </a:tc>
                <a:extLst>
                  <a:ext uri="{0D108BD9-81ED-4DB2-BD59-A6C34878D82A}">
                    <a16:rowId xmlns:a16="http://schemas.microsoft.com/office/drawing/2014/main" val="3836312448"/>
                  </a:ext>
                </a:extLst>
              </a:tr>
              <a:tr h="681359">
                <a:tc>
                  <a:txBody>
                    <a:bodyPr/>
                    <a:lstStyle/>
                    <a:p>
                      <a:pPr marL="182880" indent="-182880">
                        <a:lnSpc>
                          <a:spcPct val="120000"/>
                        </a:lnSpc>
                        <a:spcAft>
                          <a:spcPts val="600"/>
                        </a:spcAft>
                        <a:buFont typeface="Arial" panose="020B0604020202020204" pitchFamily="34" charset="0"/>
                        <a:buChar char="•"/>
                      </a:pPr>
                      <a:r>
                        <a:rPr lang="en-US" sz="1600" dirty="0">
                          <a:solidFill>
                            <a:schemeClr val="accent6">
                              <a:lumMod val="50000"/>
                            </a:schemeClr>
                          </a:solidFill>
                        </a:rPr>
                        <a:t>Turning off the unit or aborting the battery maintenance procedure before completion will end the process without saving the final results. </a:t>
                      </a:r>
                    </a:p>
                  </a:txBody>
                  <a:tcPr marT="91440" marB="9144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7996608"/>
                  </a:ext>
                </a:extLst>
              </a:tr>
              <a:tr h="681359">
                <a:tc>
                  <a:txBody>
                    <a:bodyPr/>
                    <a:lstStyle/>
                    <a:p>
                      <a:pPr marL="182880" lvl="0" indent="-182880">
                        <a:lnSpc>
                          <a:spcPct val="120000"/>
                        </a:lnSpc>
                        <a:spcAft>
                          <a:spcPts val="600"/>
                        </a:spcAft>
                        <a:buFont typeface="Arial" panose="020B0604020202020204" pitchFamily="34" charset="0"/>
                        <a:buChar char="•"/>
                      </a:pPr>
                      <a:r>
                        <a:rPr lang="en-US" sz="1600" dirty="0">
                          <a:solidFill>
                            <a:schemeClr val="accent6">
                              <a:lumMod val="50000"/>
                            </a:schemeClr>
                          </a:solidFill>
                        </a:rPr>
                        <a:t>Battery maintenance will need to be repeated from the beginning without interruption to completion for proper conditioning of the battery to occur.</a:t>
                      </a:r>
                    </a:p>
                  </a:txBody>
                  <a:tcPr marT="91440" marB="9144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8190137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14264398"/>
              </p:ext>
            </p:extLst>
          </p:nvPr>
        </p:nvGraphicFramePr>
        <p:xfrm>
          <a:off x="695324" y="1737360"/>
          <a:ext cx="9180577" cy="1993392"/>
        </p:xfrm>
        <a:graphic>
          <a:graphicData uri="http://schemas.openxmlformats.org/drawingml/2006/table">
            <a:tbl>
              <a:tblPr>
                <a:tableStyleId>{10A1B5D5-9B99-4C35-A422-299274C87663}</a:tableStyleId>
              </a:tblPr>
              <a:tblGrid>
                <a:gridCol w="9180577">
                  <a:extLst>
                    <a:ext uri="{9D8B030D-6E8A-4147-A177-3AD203B41FA5}">
                      <a16:colId xmlns:a16="http://schemas.microsoft.com/office/drawing/2014/main" val="3278994577"/>
                    </a:ext>
                  </a:extLst>
                </a:gridCol>
              </a:tblGrid>
              <a:tr h="361051">
                <a:tc>
                  <a:txBody>
                    <a:bodyPr/>
                    <a:lstStyle/>
                    <a:p>
                      <a:pPr marL="146304" indent="-146304">
                        <a:spcBef>
                          <a:spcPts val="0"/>
                        </a:spcBef>
                        <a:spcAft>
                          <a:spcPts val="300"/>
                        </a:spcAft>
                        <a:buNone/>
                      </a:pPr>
                      <a:r>
                        <a:rPr lang="en-US" sz="1800" b="1" dirty="0">
                          <a:solidFill>
                            <a:schemeClr val="bg2"/>
                          </a:solidFill>
                        </a:rPr>
                        <a:t>Warning</a:t>
                      </a:r>
                    </a:p>
                  </a:txBody>
                  <a:tcPr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36312448"/>
                  </a:ext>
                </a:extLst>
              </a:tr>
              <a:tr h="606566">
                <a:tc>
                  <a:txBody>
                    <a:bodyPr/>
                    <a:lstStyle/>
                    <a:p>
                      <a:pPr marL="182880" marR="0" lvl="0" indent="-182880" algn="l" defTabSz="914400" rtl="0" eaLnBrk="1" fontAlgn="auto" latinLnBrk="0" hangingPunct="1">
                        <a:lnSpc>
                          <a:spcPct val="120000"/>
                        </a:lnSpc>
                        <a:spcBef>
                          <a:spcPts val="0"/>
                        </a:spcBef>
                        <a:spcAft>
                          <a:spcPts val="300"/>
                        </a:spcAft>
                        <a:buClrTx/>
                        <a:buSzTx/>
                        <a:buFont typeface="Arial" panose="020B0604020202020204" pitchFamily="34" charset="0"/>
                        <a:buChar char="•"/>
                        <a:tabLst/>
                        <a:defRPr/>
                      </a:pPr>
                      <a:r>
                        <a:rPr lang="en-US" sz="1600" dirty="0">
                          <a:solidFill>
                            <a:schemeClr val="accent6">
                              <a:lumMod val="50000"/>
                            </a:schemeClr>
                          </a:solidFill>
                        </a:rPr>
                        <a:t>The battery maintenance process will take up to 22 hours for each battery and will completely drain the selected battery. </a:t>
                      </a:r>
                    </a:p>
                  </a:txBody>
                  <a:tcPr marT="91440" marB="9144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7996608"/>
                  </a:ext>
                </a:extLst>
              </a:tr>
              <a:tr h="432078">
                <a:tc>
                  <a:txBody>
                    <a:bodyPr/>
                    <a:lstStyle/>
                    <a:p>
                      <a:pPr marL="182880" marR="0" lvl="0" indent="-182880" algn="l" defTabSz="914400" rtl="0" eaLnBrk="1" fontAlgn="auto" latinLnBrk="0" hangingPunct="1">
                        <a:lnSpc>
                          <a:spcPct val="120000"/>
                        </a:lnSpc>
                        <a:spcBef>
                          <a:spcPts val="0"/>
                        </a:spcBef>
                        <a:spcAft>
                          <a:spcPts val="300"/>
                        </a:spcAft>
                        <a:buClrTx/>
                        <a:buSzTx/>
                        <a:buFont typeface="Arial" panose="020B0604020202020204" pitchFamily="34" charset="0"/>
                        <a:buChar char="•"/>
                        <a:tabLst/>
                        <a:defRPr/>
                      </a:pPr>
                      <a:r>
                        <a:rPr lang="en-US" sz="1600" dirty="0">
                          <a:solidFill>
                            <a:schemeClr val="accent6">
                              <a:lumMod val="50000"/>
                            </a:schemeClr>
                          </a:solidFill>
                        </a:rPr>
                        <a:t>Ensure a second fully charged battery is available before starting the Battery Maintenance process.</a:t>
                      </a:r>
                    </a:p>
                  </a:txBody>
                  <a:tcPr marT="91440" marB="9144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7288973"/>
                  </a:ext>
                </a:extLst>
              </a:tr>
            </a:tbl>
          </a:graphicData>
        </a:graphic>
      </p:graphicFrame>
    </p:spTree>
    <p:custDataLst>
      <p:tags r:id="rId1"/>
    </p:custDataLst>
    <p:extLst>
      <p:ext uri="{BB962C8B-B14F-4D97-AF65-F5344CB8AC3E}">
        <p14:creationId xmlns:p14="http://schemas.microsoft.com/office/powerpoint/2010/main" val="10400481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4F4E-E222-41EC-84C2-DC4A185B2141}"/>
              </a:ext>
            </a:extLst>
          </p:cNvPr>
          <p:cNvSpPr>
            <a:spLocks noGrp="1"/>
          </p:cNvSpPr>
          <p:nvPr>
            <p:ph type="title"/>
          </p:nvPr>
        </p:nvSpPr>
        <p:spPr/>
        <p:txBody>
          <a:bodyPr/>
          <a:lstStyle/>
          <a:p>
            <a:r>
              <a:rPr lang="en-US" sz="3600" dirty="0"/>
              <a:t>Battery Replacement Required Bay #___</a:t>
            </a:r>
          </a:p>
        </p:txBody>
      </p:sp>
      <p:sp>
        <p:nvSpPr>
          <p:cNvPr id="5" name="Footer Placeholder 4">
            <a:extLst>
              <a:ext uri="{FF2B5EF4-FFF2-40B4-BE49-F238E27FC236}">
                <a16:creationId xmlns:a16="http://schemas.microsoft.com/office/drawing/2014/main" id="{B11DBA8F-52DF-457F-82AB-F78E5D51315C}"/>
              </a:ext>
            </a:extLst>
          </p:cNvPr>
          <p:cNvSpPr>
            <a:spLocks noGrp="1"/>
          </p:cNvSpPr>
          <p:nvPr>
            <p:ph type="ftr" sz="quarter" idx="3"/>
          </p:nvPr>
        </p:nvSpPr>
        <p:spPr>
          <a:xfrm>
            <a:off x="696000" y="6437376"/>
            <a:ext cx="8640000" cy="10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6" name="Slide Number Placeholder 5">
            <a:extLst>
              <a:ext uri="{FF2B5EF4-FFF2-40B4-BE49-F238E27FC236}">
                <a16:creationId xmlns:a16="http://schemas.microsoft.com/office/drawing/2014/main" id="{549AE35B-E602-4454-B414-99DF6CA9340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196599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1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12225"/>
            <a:ext cx="10800000" cy="676800"/>
          </a:xfrm>
        </p:spPr>
        <p:txBody>
          <a:bodyPr/>
          <a:lstStyle/>
          <a:p>
            <a:r>
              <a:rPr lang="en-US" dirty="0"/>
              <a:t>Battery Replacement Required Bay</a:t>
            </a:r>
          </a:p>
        </p:txBody>
      </p:sp>
      <p:sp>
        <p:nvSpPr>
          <p:cNvPr id="1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1091691"/>
            <a:ext cx="10801350" cy="345600"/>
          </a:xfrm>
        </p:spPr>
        <p:txBody>
          <a:bodyPr/>
          <a:lstStyle/>
          <a:p>
            <a:r>
              <a:rPr lang="en-US">
                <a:solidFill>
                  <a:schemeClr val="accent6"/>
                </a:solidFill>
              </a:rPr>
              <a:t>Newly added Informational Message</a:t>
            </a:r>
            <a:endParaRPr lang="sv-SE">
              <a:solidFill>
                <a:schemeClr val="accent6"/>
              </a:solidFill>
            </a:endParaRPr>
          </a:p>
        </p:txBody>
      </p:sp>
      <p:sp>
        <p:nvSpPr>
          <p:cNvPr id="9"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9144000" cy="4572000"/>
          </a:xfrm>
        </p:spPr>
        <p:txBody>
          <a:bodyPr/>
          <a:lstStyle/>
          <a:p>
            <a:pPr marL="0" lvl="2" indent="0">
              <a:lnSpc>
                <a:spcPct val="120000"/>
              </a:lnSpc>
              <a:spcBef>
                <a:spcPts val="0"/>
              </a:spcBef>
              <a:spcAft>
                <a:spcPts val="600"/>
              </a:spcAft>
              <a:buNone/>
            </a:pPr>
            <a:r>
              <a:rPr lang="en-US" sz="1800" b="1" dirty="0">
                <a:solidFill>
                  <a:schemeClr val="bg2"/>
                </a:solidFill>
              </a:rPr>
              <a:t>Alarm event </a:t>
            </a:r>
          </a:p>
          <a:p>
            <a:pPr marL="182880" lvl="4" indent="-182880">
              <a:lnSpc>
                <a:spcPct val="120000"/>
              </a:lnSpc>
              <a:spcBef>
                <a:spcPts val="0"/>
              </a:spcBef>
              <a:spcAft>
                <a:spcPts val="1200"/>
              </a:spcAft>
            </a:pPr>
            <a:r>
              <a:rPr lang="en-US" sz="1600" dirty="0"/>
              <a:t> The indicated battery has failed a system check for battery reliability.</a:t>
            </a:r>
          </a:p>
          <a:p>
            <a:pPr marL="0" lvl="4" indent="0">
              <a:lnSpc>
                <a:spcPct val="120000"/>
              </a:lnSpc>
              <a:spcBef>
                <a:spcPts val="0"/>
              </a:spcBef>
              <a:spcAft>
                <a:spcPts val="1200"/>
              </a:spcAft>
              <a:buNone/>
            </a:pPr>
            <a:r>
              <a:rPr lang="en-US" sz="1800" b="1" dirty="0">
                <a:solidFill>
                  <a:schemeClr val="bg2"/>
                </a:solidFill>
              </a:rPr>
              <a:t>IABP response </a:t>
            </a:r>
          </a:p>
          <a:p>
            <a:pPr marL="182880" lvl="2" indent="-182880">
              <a:lnSpc>
                <a:spcPct val="120000"/>
              </a:lnSpc>
              <a:spcBef>
                <a:spcPts val="0"/>
              </a:spcBef>
              <a:spcAft>
                <a:spcPts val="600"/>
              </a:spcAft>
            </a:pPr>
            <a:r>
              <a:rPr lang="en-US" sz="1600" dirty="0"/>
              <a:t>An informational message will be posted on startup and remain displayed for 5 minutes or until the Cardiosave IABP starts assisting.</a:t>
            </a:r>
          </a:p>
          <a:p>
            <a:pPr marL="182880" lvl="2" indent="-182880">
              <a:lnSpc>
                <a:spcPct val="120000"/>
              </a:lnSpc>
              <a:spcBef>
                <a:spcPts val="0"/>
              </a:spcBef>
              <a:spcAft>
                <a:spcPts val="1200"/>
              </a:spcAft>
            </a:pPr>
            <a:r>
              <a:rPr lang="en-US" sz="1600" dirty="0"/>
              <a:t>The Informational audio tone shall sound for 60 seconds or until the pump begins assisting.</a:t>
            </a:r>
          </a:p>
          <a:p>
            <a:pPr marL="0" lvl="2" indent="0">
              <a:lnSpc>
                <a:spcPct val="120000"/>
              </a:lnSpc>
              <a:spcBef>
                <a:spcPts val="0"/>
              </a:spcBef>
              <a:spcAft>
                <a:spcPts val="600"/>
              </a:spcAft>
              <a:buNone/>
            </a:pPr>
            <a:r>
              <a:rPr lang="en-US" sz="1800" b="1" dirty="0">
                <a:solidFill>
                  <a:schemeClr val="bg2"/>
                </a:solidFill>
              </a:rPr>
              <a:t>Informational message reset event(s)</a:t>
            </a:r>
          </a:p>
          <a:p>
            <a:pPr marL="182880" lvl="2" indent="-182880">
              <a:lnSpc>
                <a:spcPct val="120000"/>
              </a:lnSpc>
              <a:spcBef>
                <a:spcPts val="0"/>
              </a:spcBef>
              <a:spcAft>
                <a:spcPts val="600"/>
              </a:spcAft>
            </a:pPr>
            <a:r>
              <a:rPr lang="en-US" sz="1600" dirty="0"/>
              <a:t>The reset shall occur when either the battery has been replaced or the START key is pressed and therapy is initiated.</a:t>
            </a:r>
            <a:endParaRPr lang="sv-SE" sz="1600" dirty="0"/>
          </a:p>
        </p:txBody>
      </p:sp>
    </p:spTree>
    <p:custDataLst>
      <p:tags r:id="rId1"/>
    </p:custDataLst>
    <p:extLst>
      <p:ext uri="{BB962C8B-B14F-4D97-AF65-F5344CB8AC3E}">
        <p14:creationId xmlns:p14="http://schemas.microsoft.com/office/powerpoint/2010/main" val="23437739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dirty="0"/>
              <a:t>Battery Replacement Required Bay #___</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a:solidFill>
                  <a:schemeClr val="accent6"/>
                </a:solidFill>
              </a:rPr>
              <a:t>Newly added Informational Message Help Screen</a:t>
            </a:r>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10" name="Table 10">
            <a:extLst>
              <a:ext uri="{FF2B5EF4-FFF2-40B4-BE49-F238E27FC236}">
                <a16:creationId xmlns:a16="http://schemas.microsoft.com/office/drawing/2014/main" id="{CFC78465-C8B7-41AC-B602-B59971961CE6}"/>
              </a:ext>
            </a:extLst>
          </p:cNvPr>
          <p:cNvGraphicFramePr>
            <a:graphicFrameLocks noGrp="1"/>
          </p:cNvGraphicFramePr>
          <p:nvPr>
            <p:ph sz="quarter" idx="18"/>
            <p:extLst>
              <p:ext uri="{D42A27DB-BD31-4B8C-83A1-F6EECF244321}">
                <p14:modId xmlns:p14="http://schemas.microsoft.com/office/powerpoint/2010/main" val="602451841"/>
              </p:ext>
            </p:extLst>
          </p:nvPr>
        </p:nvGraphicFramePr>
        <p:xfrm>
          <a:off x="695324" y="1737360"/>
          <a:ext cx="9180576" cy="4255369"/>
        </p:xfrm>
        <a:graphic>
          <a:graphicData uri="http://schemas.openxmlformats.org/drawingml/2006/table">
            <a:tbl>
              <a:tblPr firstRow="1" bandRow="1">
                <a:tableStyleId>{6E25E649-3F16-4E02-A733-19D2CDBF48F0}</a:tableStyleId>
              </a:tblPr>
              <a:tblGrid>
                <a:gridCol w="9180576">
                  <a:extLst>
                    <a:ext uri="{9D8B030D-6E8A-4147-A177-3AD203B41FA5}">
                      <a16:colId xmlns:a16="http://schemas.microsoft.com/office/drawing/2014/main" val="2437382075"/>
                    </a:ext>
                  </a:extLst>
                </a:gridCol>
              </a:tblGrid>
              <a:tr h="640080">
                <a:tc>
                  <a:txBody>
                    <a:bodyPr/>
                    <a:lstStyle/>
                    <a:p>
                      <a:r>
                        <a:rPr lang="en-US" dirty="0"/>
                        <a:t>Battery Replacement Required Bay #___</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654398747"/>
                  </a:ext>
                </a:extLst>
              </a:tr>
              <a:tr h="640080">
                <a:tc>
                  <a:txBody>
                    <a:bodyPr/>
                    <a:lstStyle/>
                    <a:p>
                      <a:r>
                        <a:rPr lang="en-US" sz="1600" b="1" dirty="0">
                          <a:solidFill>
                            <a:schemeClr val="accent6">
                              <a:lumMod val="50000"/>
                            </a:schemeClr>
                          </a:solidFill>
                        </a:rPr>
                        <a:t>The battery in the identified bay or bays has become unreliable and requires replacement.</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69924058"/>
                  </a:ext>
                </a:extLst>
              </a:tr>
              <a:tr h="2975209">
                <a:tc>
                  <a:txBody>
                    <a:bodyPr/>
                    <a:lstStyle/>
                    <a:p>
                      <a:pPr marL="365760" indent="-365760">
                        <a:lnSpc>
                          <a:spcPct val="110000"/>
                        </a:lnSpc>
                        <a:spcAft>
                          <a:spcPts val="1200"/>
                        </a:spcAft>
                        <a:buFont typeface="+mj-lt"/>
                        <a:buAutoNum type="arabicPeriod"/>
                      </a:pPr>
                      <a:r>
                        <a:rPr lang="en-US" sz="1600" dirty="0">
                          <a:solidFill>
                            <a:schemeClr val="accent6">
                              <a:lumMod val="50000"/>
                            </a:schemeClr>
                          </a:solidFill>
                        </a:rPr>
                        <a:t>Battery replacement is required.</a:t>
                      </a:r>
                    </a:p>
                    <a:p>
                      <a:pPr marL="365760" indent="-365760">
                        <a:lnSpc>
                          <a:spcPct val="110000"/>
                        </a:lnSpc>
                        <a:spcAft>
                          <a:spcPts val="1200"/>
                        </a:spcAft>
                        <a:buFont typeface="+mj-lt"/>
                        <a:buAutoNum type="arabicPeriod"/>
                      </a:pPr>
                      <a:r>
                        <a:rPr lang="en-US" sz="1600" dirty="0">
                          <a:solidFill>
                            <a:schemeClr val="accent6">
                              <a:lumMod val="50000"/>
                            </a:schemeClr>
                          </a:solidFill>
                        </a:rPr>
                        <a:t>Continue operation on AC power.</a:t>
                      </a:r>
                    </a:p>
                    <a:p>
                      <a:pPr marL="365760" indent="-365760">
                        <a:lnSpc>
                          <a:spcPct val="110000"/>
                        </a:lnSpc>
                        <a:spcAft>
                          <a:spcPts val="1200"/>
                        </a:spcAft>
                        <a:buFont typeface="+mj-lt"/>
                        <a:buAutoNum type="arabicPeriod"/>
                      </a:pPr>
                      <a:r>
                        <a:rPr lang="en-US" sz="1600" dirty="0">
                          <a:solidFill>
                            <a:schemeClr val="accent6">
                              <a:lumMod val="50000"/>
                            </a:schemeClr>
                          </a:solidFill>
                        </a:rPr>
                        <a:t>If battery operation on the indicated battery is required, the battery run time will be reduced. Monitor the system for a Low Battery alarm</a:t>
                      </a:r>
                    </a:p>
                    <a:p>
                      <a:pPr marL="365760" indent="-365760">
                        <a:lnSpc>
                          <a:spcPct val="110000"/>
                        </a:lnSpc>
                        <a:spcAft>
                          <a:spcPts val="1200"/>
                        </a:spcAft>
                        <a:buFont typeface="+mj-lt"/>
                        <a:buAutoNum type="arabicPeriod"/>
                      </a:pPr>
                      <a:r>
                        <a:rPr lang="en-US" sz="1600" dirty="0">
                          <a:solidFill>
                            <a:schemeClr val="accent6">
                              <a:lumMod val="50000"/>
                            </a:schemeClr>
                          </a:solidFill>
                        </a:rPr>
                        <a:t>If a Low Battery alarm occurs, immediately replace the battery or return to AC power.</a:t>
                      </a:r>
                    </a:p>
                    <a:p>
                      <a:pPr marL="365760" indent="-365760">
                        <a:lnSpc>
                          <a:spcPct val="110000"/>
                        </a:lnSpc>
                        <a:spcAft>
                          <a:spcPts val="1200"/>
                        </a:spcAft>
                        <a:buFont typeface="+mj-lt"/>
                        <a:buAutoNum type="arabicPeriod"/>
                      </a:pPr>
                      <a:r>
                        <a:rPr lang="en-US" sz="1600" dirty="0">
                          <a:solidFill>
                            <a:schemeClr val="accent6">
                              <a:lumMod val="50000"/>
                            </a:schemeClr>
                          </a:solidFill>
                        </a:rPr>
                        <a:t>Contact MAQUET Service to obtain a new battery.</a:t>
                      </a:r>
                    </a:p>
                  </a:txBody>
                  <a:tcPr marT="9144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96975853"/>
                  </a:ext>
                </a:extLst>
              </a:tr>
            </a:tbl>
          </a:graphicData>
        </a:graphic>
      </p:graphicFrame>
    </p:spTree>
    <p:custDataLst>
      <p:tags r:id="rId1"/>
    </p:custDataLst>
    <p:extLst>
      <p:ext uri="{BB962C8B-B14F-4D97-AF65-F5344CB8AC3E}">
        <p14:creationId xmlns:p14="http://schemas.microsoft.com/office/powerpoint/2010/main" val="40375299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17112-09A9-CC4A-A05F-B48F00A00F30}"/>
              </a:ext>
            </a:extLst>
          </p:cNvPr>
          <p:cNvSpPr>
            <a:spLocks noGrp="1"/>
          </p:cNvSpPr>
          <p:nvPr>
            <p:ph sz="quarter" idx="18"/>
          </p:nvPr>
        </p:nvSpPr>
        <p:spPr>
          <a:xfrm>
            <a:off x="695999" y="1737360"/>
            <a:ext cx="9667201" cy="4248150"/>
          </a:xfrm>
        </p:spPr>
        <p:txBody>
          <a:bodyPr/>
          <a:lstStyle/>
          <a:p>
            <a:pPr marL="0" indent="0">
              <a:lnSpc>
                <a:spcPct val="120000"/>
              </a:lnSpc>
              <a:spcBef>
                <a:spcPts val="0"/>
              </a:spcBef>
              <a:spcAft>
                <a:spcPts val="1200"/>
              </a:spcAft>
              <a:buNone/>
            </a:pPr>
            <a:r>
              <a:rPr lang="en-US" b="1" dirty="0">
                <a:solidFill>
                  <a:schemeClr val="bg2"/>
                </a:solidFill>
              </a:rPr>
              <a:t>Field Safety Corrective Actions Addressed</a:t>
            </a:r>
          </a:p>
          <a:p>
            <a:pPr marL="182880" indent="-182880">
              <a:lnSpc>
                <a:spcPct val="120000"/>
              </a:lnSpc>
              <a:spcBef>
                <a:spcPts val="0"/>
              </a:spcBef>
              <a:spcAft>
                <a:spcPts val="600"/>
              </a:spcAft>
            </a:pPr>
            <a:r>
              <a:rPr lang="en-US" dirty="0"/>
              <a:t>Cardiosave Software Version D.00 Addresses three (3) open Field Safety Corrective Actions (FSCA). </a:t>
            </a:r>
          </a:p>
          <a:p>
            <a:pPr marL="365760" lvl="1" indent="-182880">
              <a:lnSpc>
                <a:spcPct val="120000"/>
              </a:lnSpc>
              <a:spcBef>
                <a:spcPts val="0"/>
              </a:spcBef>
              <a:spcAft>
                <a:spcPts val="600"/>
              </a:spcAft>
            </a:pPr>
            <a:r>
              <a:rPr lang="en-US" sz="1600" dirty="0"/>
              <a:t>Cybersecurity Vulnerabilities– Ripple20</a:t>
            </a:r>
          </a:p>
          <a:p>
            <a:pPr marL="365760" lvl="1" indent="-182880">
              <a:lnSpc>
                <a:spcPct val="120000"/>
              </a:lnSpc>
              <a:spcBef>
                <a:spcPts val="0"/>
              </a:spcBef>
              <a:spcAft>
                <a:spcPts val="600"/>
              </a:spcAft>
            </a:pPr>
            <a:r>
              <a:rPr lang="en-US" sz="1600" dirty="0"/>
              <a:t>Battery Usage, Charging, Maintenance and Storage Instructions</a:t>
            </a:r>
            <a:br>
              <a:rPr lang="en-US" sz="1600" dirty="0"/>
            </a:br>
            <a:r>
              <a:rPr lang="en-US" sz="1600" dirty="0"/>
              <a:t>(Part of this FSCA was completed at an earlier date as part of the release of </a:t>
            </a:r>
            <a:br>
              <a:rPr lang="en-US" sz="1600" dirty="0"/>
            </a:br>
            <a:r>
              <a:rPr lang="en-US" sz="1600" dirty="0"/>
              <a:t>the Cardiosave Li-Ion Battery Transport and Storage Case.)</a:t>
            </a:r>
          </a:p>
          <a:p>
            <a:pPr marL="365760" lvl="1" indent="-182880">
              <a:lnSpc>
                <a:spcPct val="120000"/>
              </a:lnSpc>
              <a:spcBef>
                <a:spcPts val="0"/>
              </a:spcBef>
              <a:spcAft>
                <a:spcPts val="600"/>
              </a:spcAft>
            </a:pPr>
            <a:r>
              <a:rPr lang="en-US" sz="1600" dirty="0"/>
              <a:t>Shutdown Upon Battery Removal</a:t>
            </a:r>
          </a:p>
          <a:p>
            <a:pPr>
              <a:lnSpc>
                <a:spcPct val="120000"/>
              </a:lnSpc>
              <a:spcBef>
                <a:spcPts val="0"/>
              </a:spcBef>
              <a:spcAft>
                <a:spcPts val="600"/>
              </a:spcAft>
            </a:pPr>
            <a:endParaRPr lang="en-US" dirty="0"/>
          </a:p>
          <a:p>
            <a:pPr>
              <a:lnSpc>
                <a:spcPct val="120000"/>
              </a:lnSpc>
              <a:spcBef>
                <a:spcPts val="0"/>
              </a:spcBef>
              <a:spcAft>
                <a:spcPts val="600"/>
              </a:spcAft>
            </a:pPr>
            <a:endParaRPr lang="en-US" dirty="0"/>
          </a:p>
          <a:p>
            <a:pPr>
              <a:lnSpc>
                <a:spcPct val="120000"/>
              </a:lnSpc>
              <a:spcBef>
                <a:spcPts val="0"/>
              </a:spcBef>
              <a:spcAft>
                <a:spcPts val="600"/>
              </a:spcAft>
            </a:pPr>
            <a:endParaRPr lang="en-US" dirty="0"/>
          </a:p>
        </p:txBody>
      </p:sp>
      <p:sp>
        <p:nvSpPr>
          <p:cNvPr id="3" name="Title 2">
            <a:extLst>
              <a:ext uri="{FF2B5EF4-FFF2-40B4-BE49-F238E27FC236}">
                <a16:creationId xmlns:a16="http://schemas.microsoft.com/office/drawing/2014/main" id="{8D5DAA7E-38DC-B265-1EF8-CCF483F46E8A}"/>
              </a:ext>
            </a:extLst>
          </p:cNvPr>
          <p:cNvSpPr>
            <a:spLocks noGrp="1"/>
          </p:cNvSpPr>
          <p:nvPr>
            <p:ph type="title"/>
          </p:nvPr>
        </p:nvSpPr>
        <p:spPr/>
        <p:txBody>
          <a:bodyPr/>
          <a:lstStyle/>
          <a:p>
            <a:r>
              <a:rPr lang="en-US" dirty="0"/>
              <a:t>Cardiosave Version B.17 / C.06 to D.00 Software</a:t>
            </a:r>
          </a:p>
        </p:txBody>
      </p:sp>
      <p:sp>
        <p:nvSpPr>
          <p:cNvPr id="4" name="Text Placeholder 3"/>
          <p:cNvSpPr>
            <a:spLocks noGrp="1"/>
          </p:cNvSpPr>
          <p:nvPr>
            <p:ph type="body" sz="quarter" idx="14"/>
          </p:nvPr>
        </p:nvSpPr>
        <p:spPr/>
        <p:txBody>
          <a:bodyPr/>
          <a:lstStyle/>
          <a:p>
            <a:r>
              <a:rPr lang="en-US" dirty="0">
                <a:solidFill>
                  <a:schemeClr val="accent6"/>
                </a:solidFill>
              </a:rPr>
              <a:t>Background</a:t>
            </a:r>
          </a:p>
        </p:txBody>
      </p:sp>
      <p:sp>
        <p:nvSpPr>
          <p:cNvPr id="6" name="Footer Placeholder 4">
            <a:extLst>
              <a:ext uri="{FF2B5EF4-FFF2-40B4-BE49-F238E27FC236}">
                <a16:creationId xmlns:a16="http://schemas.microsoft.com/office/drawing/2014/main" id="{820CEB2E-DC90-B955-0809-6318818D050C}"/>
              </a:ext>
            </a:extLst>
          </p:cNvPr>
          <p:cNvSpPr>
            <a:spLocks noGrp="1"/>
          </p:cNvSpPr>
          <p:nvPr>
            <p:ph type="ftr" sz="quarter" idx="3"/>
          </p:nvPr>
        </p:nvSpPr>
        <p:spPr>
          <a:xfrm>
            <a:off x="696000" y="6437376"/>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7" name="Slide Number Placeholder 5">
            <a:extLst>
              <a:ext uri="{FF2B5EF4-FFF2-40B4-BE49-F238E27FC236}">
                <a16:creationId xmlns:a16="http://schemas.microsoft.com/office/drawing/2014/main" id="{A74BDE9B-A67B-6980-B614-71D938C7ED4F}"/>
              </a:ext>
            </a:extLst>
          </p:cNvPr>
          <p:cNvSpPr>
            <a:spLocks noGrp="1"/>
          </p:cNvSpPr>
          <p:nvPr>
            <p:ph type="sldNum" sz="quarter" idx="4"/>
          </p:nvPr>
        </p:nvSpPr>
        <p:spPr>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4</a:t>
            </a:fld>
            <a:endParaRPr lang="en-US"/>
          </a:p>
        </p:txBody>
      </p:sp>
    </p:spTree>
    <p:custDataLst>
      <p:tags r:id="rId1"/>
    </p:custDataLst>
    <p:extLst>
      <p:ext uri="{BB962C8B-B14F-4D97-AF65-F5344CB8AC3E}">
        <p14:creationId xmlns:p14="http://schemas.microsoft.com/office/powerpoint/2010/main" val="14061847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4F4E-E222-41EC-84C2-DC4A185B2141}"/>
              </a:ext>
            </a:extLst>
          </p:cNvPr>
          <p:cNvSpPr>
            <a:spLocks noGrp="1"/>
          </p:cNvSpPr>
          <p:nvPr>
            <p:ph type="title"/>
          </p:nvPr>
        </p:nvSpPr>
        <p:spPr/>
        <p:txBody>
          <a:bodyPr/>
          <a:lstStyle/>
          <a:p>
            <a:r>
              <a:rPr lang="en-US" sz="3600"/>
              <a:t>Battery in Use Bay #___</a:t>
            </a:r>
          </a:p>
        </p:txBody>
      </p:sp>
      <p:sp>
        <p:nvSpPr>
          <p:cNvPr id="5" name="Footer Placeholder 4">
            <a:extLst>
              <a:ext uri="{FF2B5EF4-FFF2-40B4-BE49-F238E27FC236}">
                <a16:creationId xmlns:a16="http://schemas.microsoft.com/office/drawing/2014/main" id="{B11DBA8F-52DF-457F-82AB-F78E5D51315C}"/>
              </a:ext>
            </a:extLst>
          </p:cNvPr>
          <p:cNvSpPr>
            <a:spLocks noGrp="1"/>
          </p:cNvSpPr>
          <p:nvPr>
            <p:ph type="ftr" sz="quarter" idx="3"/>
          </p:nvPr>
        </p:nvSpPr>
        <p:spPr>
          <a:xfrm>
            <a:off x="696000" y="6437376"/>
            <a:ext cx="8640000" cy="10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6" name="Slide Number Placeholder 5">
            <a:extLst>
              <a:ext uri="{FF2B5EF4-FFF2-40B4-BE49-F238E27FC236}">
                <a16:creationId xmlns:a16="http://schemas.microsoft.com/office/drawing/2014/main" id="{549AE35B-E602-4454-B414-99DF6CA9340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720337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5394960" cy="4248150"/>
          </a:xfrm>
        </p:spPr>
        <p:txBody>
          <a:bodyPr/>
          <a:lstStyle/>
          <a:p>
            <a:pPr marL="182880" indent="-182880">
              <a:lnSpc>
                <a:spcPct val="120000"/>
              </a:lnSpc>
              <a:spcBef>
                <a:spcPts val="0"/>
              </a:spcBef>
              <a:spcAft>
                <a:spcPts val="600"/>
              </a:spcAft>
              <a:buNone/>
            </a:pPr>
            <a:r>
              <a:rPr lang="en-US" sz="1800" b="1" dirty="0">
                <a:solidFill>
                  <a:schemeClr val="bg2"/>
                </a:solidFill>
              </a:rPr>
              <a:t>Reason for update</a:t>
            </a:r>
          </a:p>
          <a:p>
            <a:pPr>
              <a:lnSpc>
                <a:spcPct val="120000"/>
              </a:lnSpc>
              <a:spcBef>
                <a:spcPts val="0"/>
              </a:spcBef>
              <a:spcAft>
                <a:spcPts val="1200"/>
              </a:spcAft>
            </a:pPr>
            <a:r>
              <a:rPr lang="en-US" dirty="0">
                <a:ea typeface="Times New Roman" panose="02020603050405020304" pitchFamily="18" charset="0"/>
                <a:cs typeface="Times New Roman" panose="02020603050405020304" pitchFamily="18" charset="0"/>
              </a:rPr>
              <a:t>To inform the user which of the two batteries is currently in use.</a:t>
            </a:r>
          </a:p>
          <a:p>
            <a:pPr marL="182880" indent="-182880">
              <a:lnSpc>
                <a:spcPct val="120000"/>
              </a:lnSpc>
              <a:spcBef>
                <a:spcPts val="0"/>
              </a:spcBef>
              <a:spcAft>
                <a:spcPts val="600"/>
              </a:spcAft>
              <a:buNone/>
            </a:pPr>
            <a:r>
              <a:rPr lang="en-US" sz="1800" b="1" dirty="0">
                <a:solidFill>
                  <a:schemeClr val="bg2"/>
                </a:solidFill>
              </a:rPr>
              <a:t>Description</a:t>
            </a:r>
          </a:p>
          <a:p>
            <a:pPr>
              <a:lnSpc>
                <a:spcPct val="120000"/>
              </a:lnSpc>
              <a:spcBef>
                <a:spcPts val="0"/>
              </a:spcBef>
              <a:spcAft>
                <a:spcPts val="600"/>
              </a:spcAft>
            </a:pPr>
            <a:r>
              <a:rPr lang="en-US" dirty="0"/>
              <a:t>A battery bay indicator was added to the current </a:t>
            </a:r>
            <a:r>
              <a:rPr lang="en-US" b="1" dirty="0"/>
              <a:t>Battery in Use </a:t>
            </a:r>
            <a:r>
              <a:rPr lang="en-US" dirty="0"/>
              <a:t>Informational Message </a:t>
            </a:r>
            <a:r>
              <a:rPr lang="en-US" dirty="0">
                <a:ea typeface="Times New Roman" panose="02020603050405020304" pitchFamily="18" charset="0"/>
                <a:cs typeface="Times New Roman" panose="02020603050405020304" pitchFamily="18" charset="0"/>
              </a:rPr>
              <a:t>on the Monitor Display to indicate which of the two batteries is currently in use.</a:t>
            </a:r>
            <a:endParaRPr lang="en-US" dirty="0"/>
          </a:p>
          <a:p>
            <a:pPr>
              <a:lnSpc>
                <a:spcPct val="120000"/>
              </a:lnSpc>
              <a:spcBef>
                <a:spcPts val="0"/>
              </a:spcBef>
              <a:spcAft>
                <a:spcPts val="600"/>
              </a:spcAft>
            </a:pPr>
            <a:endParaRPr lang="en-US" dirty="0"/>
          </a:p>
          <a:p>
            <a:endParaRPr lang="en-US" dirty="0"/>
          </a:p>
          <a:p>
            <a:endParaRPr lang="sv-SE" dirty="0"/>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Battery in Use Bay #___</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a:solidFill>
                  <a:schemeClr val="accent6"/>
                </a:solidFill>
              </a:rPr>
              <a:t>Newly added Bay Indicator on current Informational Message</a:t>
            </a:r>
            <a:endParaRPr lang="sv-SE">
              <a:solidFill>
                <a:schemeClr val="accent6"/>
              </a:solidFill>
            </a:endParaRPr>
          </a:p>
        </p:txBody>
      </p:sp>
      <p:sp>
        <p:nvSpPr>
          <p:cNvPr id="7" name="Footer Placeholder 6">
            <a:extLst>
              <a:ext uri="{FF2B5EF4-FFF2-40B4-BE49-F238E27FC236}">
                <a16:creationId xmlns:a16="http://schemas.microsoft.com/office/drawing/2014/main" id="{FB2C6D48-400E-FF53-EE87-7705D787C912}"/>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AFA3FCC8-D49E-0A7F-FB0E-A9B2915446E9}"/>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4"/>
          <a:stretch>
            <a:fillRect/>
          </a:stretch>
        </p:blipFill>
        <p:spPr>
          <a:xfrm>
            <a:off x="6729984" y="1737360"/>
            <a:ext cx="4764527" cy="3584448"/>
          </a:xfrm>
          <a:prstGeom prst="rect">
            <a:avLst/>
          </a:prstGeom>
          <a:ln w="38100">
            <a:solidFill>
              <a:srgbClr val="E9E4E3"/>
            </a:solidFill>
          </a:ln>
        </p:spPr>
      </p:pic>
      <p:pic>
        <p:nvPicPr>
          <p:cNvPr id="14" name="Picture 13"/>
          <p:cNvPicPr>
            <a:picLocks noChangeAspect="1"/>
          </p:cNvPicPr>
          <p:nvPr/>
        </p:nvPicPr>
        <p:blipFill rotWithShape="1">
          <a:blip r:embed="rId5"/>
          <a:srcRect t="8701"/>
          <a:stretch/>
        </p:blipFill>
        <p:spPr>
          <a:xfrm>
            <a:off x="6225439" y="5757624"/>
            <a:ext cx="1824251" cy="228600"/>
          </a:xfrm>
          <a:prstGeom prst="rect">
            <a:avLst/>
          </a:prstGeom>
          <a:ln w="38100">
            <a:solidFill>
              <a:srgbClr val="E9E4E3"/>
            </a:solidFill>
          </a:ln>
        </p:spPr>
      </p:pic>
      <p:cxnSp>
        <p:nvCxnSpPr>
          <p:cNvPr id="16" name="Straight Arrow Connector 15">
            <a:extLst>
              <a:ext uri="{FF2B5EF4-FFF2-40B4-BE49-F238E27FC236}">
                <a16:creationId xmlns:a16="http://schemas.microsoft.com/office/drawing/2014/main" id="{A983C18A-1762-4825-8EC0-A8BDDE3E0C66}"/>
              </a:ext>
            </a:extLst>
          </p:cNvPr>
          <p:cNvCxnSpPr>
            <a:cxnSpLocks/>
          </p:cNvCxnSpPr>
          <p:nvPr/>
        </p:nvCxnSpPr>
        <p:spPr>
          <a:xfrm flipH="1">
            <a:off x="7062716" y="5345558"/>
            <a:ext cx="95535" cy="382422"/>
          </a:xfrm>
          <a:prstGeom prst="straightConnector1">
            <a:avLst/>
          </a:prstGeom>
          <a:ln w="28575">
            <a:solidFill>
              <a:srgbClr val="F392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257984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Battery in Use Bay #___</a:t>
            </a:r>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dirty="0">
                <a:solidFill>
                  <a:schemeClr val="accent6"/>
                </a:solidFill>
              </a:rPr>
              <a:t>Newly added Informational Message Help Screen </a:t>
            </a:r>
          </a:p>
          <a:p>
            <a:endParaRPr lang="sv-SE" dirty="0">
              <a:solidFill>
                <a:schemeClr val="accent6"/>
              </a:solidFill>
            </a:endParaRPr>
          </a:p>
        </p:txBody>
      </p:sp>
      <p:sp>
        <p:nvSpPr>
          <p:cNvPr id="7" name="Footer Placeholder 6">
            <a:extLst>
              <a:ext uri="{FF2B5EF4-FFF2-40B4-BE49-F238E27FC236}">
                <a16:creationId xmlns:a16="http://schemas.microsoft.com/office/drawing/2014/main" id="{FB2C6D48-400E-FF53-EE87-7705D787C912}"/>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AFA3FCC8-D49E-0A7F-FB0E-A9B2915446E9}"/>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9" name="Table 10">
            <a:extLst>
              <a:ext uri="{FF2B5EF4-FFF2-40B4-BE49-F238E27FC236}">
                <a16:creationId xmlns:a16="http://schemas.microsoft.com/office/drawing/2014/main" id="{CFC78465-C8B7-41AC-B602-B59971961CE6}"/>
              </a:ext>
            </a:extLst>
          </p:cNvPr>
          <p:cNvGraphicFramePr>
            <a:graphicFrameLocks/>
          </p:cNvGraphicFramePr>
          <p:nvPr>
            <p:extLst>
              <p:ext uri="{D42A27DB-BD31-4B8C-83A1-F6EECF244321}">
                <p14:modId xmlns:p14="http://schemas.microsoft.com/office/powerpoint/2010/main" val="458028102"/>
              </p:ext>
            </p:extLst>
          </p:nvPr>
        </p:nvGraphicFramePr>
        <p:xfrm>
          <a:off x="695325" y="1737360"/>
          <a:ext cx="9180576" cy="2003175"/>
        </p:xfrm>
        <a:graphic>
          <a:graphicData uri="http://schemas.openxmlformats.org/drawingml/2006/table">
            <a:tbl>
              <a:tblPr firstRow="1" bandRow="1">
                <a:tableStyleId>{6E25E649-3F16-4E02-A733-19D2CDBF48F0}</a:tableStyleId>
              </a:tblPr>
              <a:tblGrid>
                <a:gridCol w="9180576">
                  <a:extLst>
                    <a:ext uri="{9D8B030D-6E8A-4147-A177-3AD203B41FA5}">
                      <a16:colId xmlns:a16="http://schemas.microsoft.com/office/drawing/2014/main" val="2437382075"/>
                    </a:ext>
                  </a:extLst>
                </a:gridCol>
              </a:tblGrid>
              <a:tr h="640080">
                <a:tc>
                  <a:txBody>
                    <a:bodyPr/>
                    <a:lstStyle/>
                    <a:p>
                      <a:r>
                        <a:rPr lang="en-US" dirty="0"/>
                        <a:t>Battery in Use Bay #___</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654398747"/>
                  </a:ext>
                </a:extLst>
              </a:tr>
              <a:tr h="640080">
                <a:tc>
                  <a:txBody>
                    <a:bodyPr/>
                    <a:lstStyle/>
                    <a:p>
                      <a:r>
                        <a:rPr lang="en-US" sz="1600" b="1">
                          <a:solidFill>
                            <a:schemeClr val="accent6">
                              <a:lumMod val="50000"/>
                            </a:schemeClr>
                          </a:solidFill>
                        </a:rPr>
                        <a:t>The IABP is on battery power.</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69924058"/>
                  </a:ext>
                </a:extLst>
              </a:tr>
              <a:tr h="723015">
                <a:tc>
                  <a:txBody>
                    <a:bodyPr/>
                    <a:lstStyle/>
                    <a:p>
                      <a:pPr marL="365760" indent="-365760">
                        <a:lnSpc>
                          <a:spcPct val="110000"/>
                        </a:lnSpc>
                        <a:spcAft>
                          <a:spcPts val="1200"/>
                        </a:spcAft>
                        <a:buFont typeface="+mj-lt"/>
                        <a:buAutoNum type="arabicPeriod"/>
                      </a:pPr>
                      <a:r>
                        <a:rPr lang="en-US" sz="1600" dirty="0">
                          <a:solidFill>
                            <a:schemeClr val="accent6">
                              <a:lumMod val="50000"/>
                            </a:schemeClr>
                          </a:solidFill>
                        </a:rPr>
                        <a:t>If available, switch to an AC power source.</a:t>
                      </a:r>
                    </a:p>
                  </a:txBody>
                  <a:tcPr marT="9144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96975853"/>
                  </a:ext>
                </a:extLst>
              </a:tr>
            </a:tbl>
          </a:graphicData>
        </a:graphic>
      </p:graphicFrame>
    </p:spTree>
    <p:custDataLst>
      <p:tags r:id="rId1"/>
    </p:custDataLst>
    <p:extLst>
      <p:ext uri="{BB962C8B-B14F-4D97-AF65-F5344CB8AC3E}">
        <p14:creationId xmlns:p14="http://schemas.microsoft.com/office/powerpoint/2010/main" val="24619439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4F4E-E222-41EC-84C2-DC4A185B2141}"/>
              </a:ext>
            </a:extLst>
          </p:cNvPr>
          <p:cNvSpPr>
            <a:spLocks noGrp="1"/>
          </p:cNvSpPr>
          <p:nvPr>
            <p:ph type="title"/>
          </p:nvPr>
        </p:nvSpPr>
        <p:spPr/>
        <p:txBody>
          <a:bodyPr/>
          <a:lstStyle/>
          <a:p>
            <a:r>
              <a:rPr lang="en-US" sz="3600"/>
              <a:t>Low Battery Alarm</a:t>
            </a:r>
          </a:p>
        </p:txBody>
      </p:sp>
      <p:sp>
        <p:nvSpPr>
          <p:cNvPr id="5" name="Footer Placeholder 4">
            <a:extLst>
              <a:ext uri="{FF2B5EF4-FFF2-40B4-BE49-F238E27FC236}">
                <a16:creationId xmlns:a16="http://schemas.microsoft.com/office/drawing/2014/main" id="{B11DBA8F-52DF-457F-82AB-F78E5D51315C}"/>
              </a:ext>
            </a:extLst>
          </p:cNvPr>
          <p:cNvSpPr>
            <a:spLocks noGrp="1"/>
          </p:cNvSpPr>
          <p:nvPr>
            <p:ph type="ftr" sz="quarter" idx="3"/>
          </p:nvPr>
        </p:nvSpPr>
        <p:spPr>
          <a:xfrm>
            <a:off x="696000" y="6437376"/>
            <a:ext cx="8640000" cy="10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6" name="Slide Number Placeholder 5">
            <a:extLst>
              <a:ext uri="{FF2B5EF4-FFF2-40B4-BE49-F238E27FC236}">
                <a16:creationId xmlns:a16="http://schemas.microsoft.com/office/drawing/2014/main" id="{549AE35B-E602-4454-B414-99DF6CA9340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3643970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9144000" cy="4248150"/>
          </a:xfrm>
        </p:spPr>
        <p:txBody>
          <a:bodyPr/>
          <a:lstStyle/>
          <a:p>
            <a:pPr marL="182880" indent="-182880">
              <a:lnSpc>
                <a:spcPct val="120000"/>
              </a:lnSpc>
              <a:spcBef>
                <a:spcPts val="0"/>
              </a:spcBef>
              <a:spcAft>
                <a:spcPts val="600"/>
              </a:spcAft>
              <a:buNone/>
            </a:pPr>
            <a:r>
              <a:rPr lang="en-US" sz="1800" b="1" dirty="0">
                <a:solidFill>
                  <a:schemeClr val="bg2"/>
                </a:solidFill>
              </a:rPr>
              <a:t>Reason for change</a:t>
            </a:r>
          </a:p>
          <a:p>
            <a:pPr marL="182880" indent="-182880">
              <a:lnSpc>
                <a:spcPct val="120000"/>
              </a:lnSpc>
              <a:spcBef>
                <a:spcPts val="0"/>
              </a:spcBef>
              <a:spcAft>
                <a:spcPts val="1200"/>
              </a:spcAft>
            </a:pPr>
            <a:r>
              <a:rPr lang="en-US" dirty="0">
                <a:ea typeface="Times New Roman" panose="02020603050405020304" pitchFamily="18" charset="0"/>
                <a:cs typeface="Times New Roman" panose="02020603050405020304" pitchFamily="18" charset="0"/>
              </a:rPr>
              <a:t>Improve warning time to the IABP operator of the impending end of battery operating run time. </a:t>
            </a:r>
          </a:p>
          <a:p>
            <a:pPr marL="182880" lvl="0" indent="-182880">
              <a:lnSpc>
                <a:spcPct val="120000"/>
              </a:lnSpc>
              <a:spcBef>
                <a:spcPts val="0"/>
              </a:spcBef>
              <a:spcAft>
                <a:spcPts val="600"/>
              </a:spcAft>
              <a:buNone/>
            </a:pPr>
            <a:r>
              <a:rPr lang="en-US" sz="1800" b="1" dirty="0">
                <a:solidFill>
                  <a:srgbClr val="18274A"/>
                </a:solidFill>
              </a:rPr>
              <a:t>Description</a:t>
            </a:r>
          </a:p>
          <a:p>
            <a:pPr marL="182880" lvl="0" indent="-182880">
              <a:lnSpc>
                <a:spcPct val="120000"/>
              </a:lnSpc>
              <a:spcBef>
                <a:spcPts val="0"/>
              </a:spcBef>
              <a:spcAft>
                <a:spcPts val="600"/>
              </a:spcAft>
            </a:pPr>
            <a:r>
              <a:rPr lang="en-US" dirty="0">
                <a:solidFill>
                  <a:srgbClr val="595857">
                    <a:lumMod val="50000"/>
                  </a:srgbClr>
                </a:solidFill>
                <a:ea typeface="Times New Roman" panose="02020603050405020304" pitchFamily="18" charset="0"/>
                <a:cs typeface="Times New Roman" panose="02020603050405020304" pitchFamily="18" charset="0"/>
              </a:rPr>
              <a:t>Currently, a </a:t>
            </a:r>
            <a:r>
              <a:rPr lang="en-US" b="1" dirty="0">
                <a:solidFill>
                  <a:srgbClr val="595857">
                    <a:lumMod val="50000"/>
                  </a:srgbClr>
                </a:solidFill>
                <a:ea typeface="Times New Roman" panose="02020603050405020304" pitchFamily="18" charset="0"/>
                <a:cs typeface="Times New Roman" panose="02020603050405020304" pitchFamily="18" charset="0"/>
              </a:rPr>
              <a:t>Medium Priority Alarm </a:t>
            </a:r>
            <a:r>
              <a:rPr lang="en-US" dirty="0">
                <a:solidFill>
                  <a:srgbClr val="595857">
                    <a:lumMod val="50000"/>
                  </a:srgbClr>
                </a:solidFill>
                <a:ea typeface="Times New Roman" panose="02020603050405020304" pitchFamily="18" charset="0"/>
                <a:cs typeface="Times New Roman" panose="02020603050405020304" pitchFamily="18" charset="0"/>
              </a:rPr>
              <a:t>exists for Low Battery Alarm when there are </a:t>
            </a:r>
            <a:r>
              <a:rPr lang="en-US" b="1" i="1" dirty="0">
                <a:solidFill>
                  <a:srgbClr val="595857">
                    <a:lumMod val="50000"/>
                  </a:srgbClr>
                </a:solidFill>
                <a:ea typeface="Times New Roman" panose="02020603050405020304" pitchFamily="18" charset="0"/>
                <a:cs typeface="Times New Roman" panose="02020603050405020304" pitchFamily="18" charset="0"/>
              </a:rPr>
              <a:t>less than 30 minutes</a:t>
            </a:r>
            <a:r>
              <a:rPr lang="en-US" dirty="0">
                <a:solidFill>
                  <a:srgbClr val="595857">
                    <a:lumMod val="50000"/>
                  </a:srgbClr>
                </a:solidFill>
                <a:ea typeface="Times New Roman" panose="02020603050405020304" pitchFamily="18" charset="0"/>
                <a:cs typeface="Times New Roman" panose="02020603050405020304" pitchFamily="18" charset="0"/>
              </a:rPr>
              <a:t> of battery operating time.</a:t>
            </a:r>
          </a:p>
          <a:p>
            <a:pPr marL="182880" lvl="0" indent="-182880">
              <a:lnSpc>
                <a:spcPct val="120000"/>
              </a:lnSpc>
              <a:spcBef>
                <a:spcPts val="0"/>
              </a:spcBef>
              <a:spcAft>
                <a:spcPts val="600"/>
              </a:spcAft>
            </a:pPr>
            <a:r>
              <a:rPr lang="en-US" dirty="0">
                <a:solidFill>
                  <a:srgbClr val="595857">
                    <a:lumMod val="50000"/>
                  </a:srgbClr>
                </a:solidFill>
                <a:ea typeface="Times New Roman" panose="02020603050405020304" pitchFamily="18" charset="0"/>
                <a:cs typeface="Times New Roman" panose="02020603050405020304" pitchFamily="18" charset="0"/>
              </a:rPr>
              <a:t>With this software update, a </a:t>
            </a:r>
            <a:r>
              <a:rPr lang="en-US" b="1" dirty="0">
                <a:solidFill>
                  <a:srgbClr val="595857">
                    <a:lumMod val="50000"/>
                  </a:srgbClr>
                </a:solidFill>
                <a:ea typeface="Times New Roman" panose="02020603050405020304" pitchFamily="18" charset="0"/>
                <a:cs typeface="Times New Roman" panose="02020603050405020304" pitchFamily="18" charset="0"/>
              </a:rPr>
              <a:t>High Priority Alarm </a:t>
            </a:r>
            <a:r>
              <a:rPr lang="en-US" dirty="0">
                <a:solidFill>
                  <a:srgbClr val="595857">
                    <a:lumMod val="50000"/>
                  </a:srgbClr>
                </a:solidFill>
                <a:ea typeface="Times New Roman" panose="02020603050405020304" pitchFamily="18" charset="0"/>
                <a:cs typeface="Times New Roman" panose="02020603050405020304" pitchFamily="18" charset="0"/>
              </a:rPr>
              <a:t>is added for when </a:t>
            </a:r>
            <a:r>
              <a:rPr lang="en-US" b="1" i="1" dirty="0">
                <a:solidFill>
                  <a:srgbClr val="595857">
                    <a:lumMod val="50000"/>
                  </a:srgbClr>
                </a:solidFill>
                <a:ea typeface="Times New Roman" panose="02020603050405020304" pitchFamily="18" charset="0"/>
                <a:cs typeface="Times New Roman" panose="02020603050405020304" pitchFamily="18" charset="0"/>
              </a:rPr>
              <a:t>less than 15 minutes </a:t>
            </a:r>
            <a:r>
              <a:rPr lang="en-US" dirty="0">
                <a:solidFill>
                  <a:srgbClr val="595857">
                    <a:lumMod val="50000"/>
                  </a:srgbClr>
                </a:solidFill>
                <a:ea typeface="Times New Roman" panose="02020603050405020304" pitchFamily="18" charset="0"/>
                <a:cs typeface="Times New Roman" panose="02020603050405020304" pitchFamily="18" charset="0"/>
              </a:rPr>
              <a:t>of battery operating time is remaining. </a:t>
            </a:r>
            <a:endParaRPr lang="en-US" dirty="0">
              <a:solidFill>
                <a:srgbClr val="595857">
                  <a:lumMod val="50000"/>
                </a:srgbClr>
              </a:solidFill>
            </a:endParaRPr>
          </a:p>
          <a:p>
            <a:endParaRPr lang="sv-SE" dirty="0"/>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Low Battery Alarm</a:t>
            </a:r>
            <a:endParaRPr lang="sv-SE"/>
          </a:p>
        </p:txBody>
      </p:sp>
      <p:sp>
        <p:nvSpPr>
          <p:cNvPr id="7" name="Footer Placeholder 6">
            <a:extLst>
              <a:ext uri="{FF2B5EF4-FFF2-40B4-BE49-F238E27FC236}">
                <a16:creationId xmlns:a16="http://schemas.microsoft.com/office/drawing/2014/main" id="{FB2C6D48-400E-FF53-EE87-7705D787C912}"/>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AFA3FCC8-D49E-0A7F-FB0E-A9B2915446E9}"/>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85731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7680960" cy="4572000"/>
          </a:xfrm>
        </p:spPr>
        <p:txBody>
          <a:bodyPr/>
          <a:lstStyle/>
          <a:p>
            <a:pPr marL="0" lvl="2" indent="0">
              <a:lnSpc>
                <a:spcPct val="120000"/>
              </a:lnSpc>
              <a:spcBef>
                <a:spcPts val="0"/>
              </a:spcBef>
              <a:spcAft>
                <a:spcPts val="600"/>
              </a:spcAft>
              <a:buNone/>
            </a:pPr>
            <a:r>
              <a:rPr lang="en-US" sz="1800" b="1" dirty="0">
                <a:solidFill>
                  <a:schemeClr val="bg2"/>
                </a:solidFill>
              </a:rPr>
              <a:t>Alarm event</a:t>
            </a:r>
          </a:p>
          <a:p>
            <a:pPr marL="182880" lvl="4" indent="-182880">
              <a:lnSpc>
                <a:spcPct val="120000"/>
              </a:lnSpc>
              <a:spcBef>
                <a:spcPts val="0"/>
              </a:spcBef>
              <a:spcAft>
                <a:spcPts val="1200"/>
              </a:spcAft>
            </a:pPr>
            <a:r>
              <a:rPr lang="en-US" sz="1600" dirty="0"/>
              <a:t>Cumulative reserve of both batteries falls below 30 minutes of operating time.</a:t>
            </a:r>
          </a:p>
          <a:p>
            <a:pPr marL="0" lvl="2" indent="0">
              <a:lnSpc>
                <a:spcPct val="120000"/>
              </a:lnSpc>
              <a:spcBef>
                <a:spcPts val="0"/>
              </a:spcBef>
              <a:spcAft>
                <a:spcPts val="600"/>
              </a:spcAft>
              <a:buNone/>
            </a:pPr>
            <a:r>
              <a:rPr lang="en-US" sz="1800" b="1" dirty="0">
                <a:solidFill>
                  <a:schemeClr val="bg2"/>
                </a:solidFill>
              </a:rPr>
              <a:t>IABP response </a:t>
            </a:r>
          </a:p>
          <a:p>
            <a:pPr marL="182880" lvl="2" indent="-182880">
              <a:lnSpc>
                <a:spcPct val="120000"/>
              </a:lnSpc>
              <a:spcBef>
                <a:spcPts val="0"/>
              </a:spcBef>
              <a:spcAft>
                <a:spcPts val="600"/>
              </a:spcAft>
            </a:pPr>
            <a:r>
              <a:rPr lang="en-US" sz="1600" i="1" dirty="0">
                <a:solidFill>
                  <a:schemeClr val="tx1"/>
                </a:solidFill>
              </a:rPr>
              <a:t>Cardiosave will continue to deliver active IABP therapy.</a:t>
            </a:r>
          </a:p>
          <a:p>
            <a:pPr marL="182880" lvl="2" indent="-182880">
              <a:lnSpc>
                <a:spcPct val="120000"/>
              </a:lnSpc>
              <a:spcBef>
                <a:spcPts val="0"/>
              </a:spcBef>
              <a:spcAft>
                <a:spcPts val="600"/>
              </a:spcAft>
            </a:pPr>
            <a:r>
              <a:rPr lang="en-US" sz="1600" dirty="0">
                <a:solidFill>
                  <a:schemeClr val="tx1"/>
                </a:solidFill>
              </a:rPr>
              <a:t>The Medium Priority Alarm Icon - yellow flashing alarm icon with two (2) exclamation points will be visible on the Monitor Display. </a:t>
            </a:r>
          </a:p>
          <a:p>
            <a:pPr marL="182880" lvl="2" indent="-182880">
              <a:lnSpc>
                <a:spcPct val="120000"/>
              </a:lnSpc>
              <a:spcBef>
                <a:spcPts val="0"/>
              </a:spcBef>
              <a:spcAft>
                <a:spcPts val="600"/>
              </a:spcAft>
            </a:pPr>
            <a:r>
              <a:rPr lang="en-US" sz="1600" dirty="0">
                <a:solidFill>
                  <a:schemeClr val="tx1"/>
                </a:solidFill>
              </a:rPr>
              <a:t>The uniform audio tone for Medium Priority Alarms will be played in the following sequence:</a:t>
            </a:r>
          </a:p>
          <a:p>
            <a:pPr marL="548640" lvl="5" indent="-182880">
              <a:lnSpc>
                <a:spcPct val="120000"/>
              </a:lnSpc>
              <a:spcBef>
                <a:spcPts val="0"/>
              </a:spcBef>
              <a:spcAft>
                <a:spcPts val="600"/>
              </a:spcAft>
            </a:pPr>
            <a:r>
              <a:rPr lang="en-US" sz="1600" dirty="0"/>
              <a:t>three notes - pause; the cycle repeats.</a:t>
            </a:r>
          </a:p>
          <a:p>
            <a:pPr marL="0" lvl="2" indent="0">
              <a:lnSpc>
                <a:spcPct val="120000"/>
              </a:lnSpc>
              <a:spcBef>
                <a:spcPts val="0"/>
              </a:spcBef>
              <a:spcAft>
                <a:spcPts val="600"/>
              </a:spcAft>
              <a:buNone/>
            </a:pPr>
            <a:r>
              <a:rPr lang="en-US" sz="1800" b="1" dirty="0">
                <a:solidFill>
                  <a:schemeClr val="bg2"/>
                </a:solidFill>
              </a:rPr>
              <a:t>Alarm reset event(s)</a:t>
            </a:r>
          </a:p>
          <a:p>
            <a:pPr marL="182880" lvl="2" indent="-182880">
              <a:lnSpc>
                <a:spcPct val="120000"/>
              </a:lnSpc>
              <a:spcBef>
                <a:spcPts val="0"/>
              </a:spcBef>
              <a:spcAft>
                <a:spcPts val="600"/>
              </a:spcAft>
            </a:pPr>
            <a:r>
              <a:rPr lang="en-US" sz="1600" dirty="0"/>
              <a:t>Automatically removes message and turns off tone when an AC power source is restored or when a charged battery is inserted.</a:t>
            </a:r>
            <a:endParaRPr lang="sv-SE" sz="1600" dirty="0"/>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1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12225"/>
            <a:ext cx="10800000" cy="676800"/>
          </a:xfrm>
        </p:spPr>
        <p:txBody>
          <a:bodyPr/>
          <a:lstStyle/>
          <a:p>
            <a:r>
              <a:rPr lang="en-US"/>
              <a:t>Low Battery Alarm</a:t>
            </a:r>
          </a:p>
        </p:txBody>
      </p:sp>
      <p:sp>
        <p:nvSpPr>
          <p:cNvPr id="1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1091691"/>
            <a:ext cx="10801350" cy="345600"/>
          </a:xfrm>
        </p:spPr>
        <p:txBody>
          <a:bodyPr/>
          <a:lstStyle/>
          <a:p>
            <a:r>
              <a:rPr lang="en-US" dirty="0">
                <a:solidFill>
                  <a:schemeClr val="accent6"/>
                </a:solidFill>
              </a:rPr>
              <a:t>Current Medium Priority Alarm</a:t>
            </a:r>
            <a:endParaRPr lang="sv-SE" dirty="0">
              <a:solidFill>
                <a:schemeClr val="accent6"/>
              </a:solidFill>
            </a:endParaRPr>
          </a:p>
        </p:txBody>
      </p:sp>
      <p:sp>
        <p:nvSpPr>
          <p:cNvPr id="15" name="TextBox 14"/>
          <p:cNvSpPr txBox="1"/>
          <p:nvPr/>
        </p:nvSpPr>
        <p:spPr>
          <a:xfrm>
            <a:off x="9034574" y="3822851"/>
            <a:ext cx="2395396" cy="270843"/>
          </a:xfrm>
          <a:prstGeom prst="rect">
            <a:avLst/>
          </a:prstGeom>
          <a:noFill/>
        </p:spPr>
        <p:txBody>
          <a:bodyPr wrap="square" lIns="0" tIns="0" rIns="0" bIns="0" rtlCol="0">
            <a:spAutoFit/>
          </a:bodyPr>
          <a:lstStyle/>
          <a:p>
            <a:pPr algn="ctr">
              <a:lnSpc>
                <a:spcPct val="110000"/>
              </a:lnSpc>
              <a:spcBef>
                <a:spcPts val="1200"/>
              </a:spcBef>
            </a:pPr>
            <a:r>
              <a:rPr lang="en-US" sz="1600" i="1" dirty="0">
                <a:solidFill>
                  <a:schemeClr val="accent6"/>
                </a:solidFill>
              </a:rPr>
              <a:t>Medium priority alarm icon</a:t>
            </a:r>
          </a:p>
        </p:txBody>
      </p:sp>
      <p:pic>
        <p:nvPicPr>
          <p:cNvPr id="16" name="Picture 15"/>
          <p:cNvPicPr>
            <a:picLocks noChangeAspect="1"/>
          </p:cNvPicPr>
          <p:nvPr/>
        </p:nvPicPr>
        <p:blipFill rotWithShape="1">
          <a:blip r:embed="rId4"/>
          <a:srcRect l="2478" t="-353" r="12137"/>
          <a:stretch/>
        </p:blipFill>
        <p:spPr>
          <a:xfrm>
            <a:off x="8555737" y="2953512"/>
            <a:ext cx="3308085" cy="850392"/>
          </a:xfrm>
          <a:prstGeom prst="rect">
            <a:avLst/>
          </a:prstGeom>
          <a:ln w="38100">
            <a:solidFill>
              <a:schemeClr val="bg1">
                <a:lumMod val="85000"/>
              </a:schemeClr>
            </a:solidFill>
          </a:ln>
        </p:spPr>
      </p:pic>
    </p:spTree>
    <p:custDataLst>
      <p:tags r:id="rId1"/>
    </p:custDataLst>
    <p:extLst>
      <p:ext uri="{BB962C8B-B14F-4D97-AF65-F5344CB8AC3E}">
        <p14:creationId xmlns:p14="http://schemas.microsoft.com/office/powerpoint/2010/main" val="4433987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5999" y="1773238"/>
            <a:ext cx="10800675" cy="4248150"/>
          </a:xfrm>
        </p:spPr>
        <p:txBody>
          <a:bodyPr/>
          <a:lstStyle/>
          <a:p>
            <a:endParaRPr lang="en-US"/>
          </a:p>
          <a:p>
            <a:pPr marL="0" indent="0">
              <a:buNone/>
            </a:pPr>
            <a:endParaRPr lang="en-US"/>
          </a:p>
          <a:p>
            <a:endParaRPr lang="en-US"/>
          </a:p>
          <a:p>
            <a:endParaRPr lang="sv-SE"/>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Low Battery Alarm</a:t>
            </a:r>
            <a:endParaRPr lang="sv-SE" strike="sngStrike"/>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dirty="0">
                <a:solidFill>
                  <a:schemeClr val="accent6"/>
                </a:solidFill>
              </a:rPr>
              <a:t>Current Medium Priority Alarm Help Screen</a:t>
            </a:r>
          </a:p>
        </p:txBody>
      </p:sp>
      <p:sp>
        <p:nvSpPr>
          <p:cNvPr id="5" name="Text Placeholder 3">
            <a:extLst>
              <a:ext uri="{FF2B5EF4-FFF2-40B4-BE49-F238E27FC236}">
                <a16:creationId xmlns:a16="http://schemas.microsoft.com/office/drawing/2014/main" id="{D03847E5-B087-137E-42F7-042FC7FA64D7}"/>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8" name="Table 8">
            <a:extLst>
              <a:ext uri="{FF2B5EF4-FFF2-40B4-BE49-F238E27FC236}">
                <a16:creationId xmlns:a16="http://schemas.microsoft.com/office/drawing/2014/main" id="{A5673AD3-69FB-E69A-EEB2-EB16E0097AA2}"/>
              </a:ext>
            </a:extLst>
          </p:cNvPr>
          <p:cNvGraphicFramePr>
            <a:graphicFrameLocks noGrp="1"/>
          </p:cNvGraphicFramePr>
          <p:nvPr>
            <p:extLst>
              <p:ext uri="{D42A27DB-BD31-4B8C-83A1-F6EECF244321}">
                <p14:modId xmlns:p14="http://schemas.microsoft.com/office/powerpoint/2010/main" val="34702128"/>
              </p:ext>
            </p:extLst>
          </p:nvPr>
        </p:nvGraphicFramePr>
        <p:xfrm>
          <a:off x="694944" y="1737360"/>
          <a:ext cx="9144000" cy="262198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1480383450"/>
                    </a:ext>
                  </a:extLst>
                </a:gridCol>
              </a:tblGrid>
              <a:tr h="640080">
                <a:tc>
                  <a:txBody>
                    <a:bodyPr/>
                    <a:lstStyle/>
                    <a:p>
                      <a:r>
                        <a:rPr lang="en-US" dirty="0">
                          <a:ln>
                            <a:noFill/>
                          </a:ln>
                        </a:rPr>
                        <a:t>Low Battery</a:t>
                      </a:r>
                      <a:endParaRPr lang="en-US" b="1" dirty="0">
                        <a:ln>
                          <a:noFill/>
                        </a:ln>
                        <a:solidFill>
                          <a:schemeClr val="bg1"/>
                        </a:solidFill>
                      </a:endParaRPr>
                    </a:p>
                  </a:txBody>
                  <a:tcPr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64993570"/>
                  </a:ext>
                </a:extLst>
              </a:tr>
              <a:tr h="640080">
                <a:tc>
                  <a:txBody>
                    <a:bodyPr/>
                    <a:lstStyle/>
                    <a:p>
                      <a:r>
                        <a:rPr lang="en-US" sz="1600" b="1">
                          <a:ln>
                            <a:noFill/>
                          </a:ln>
                          <a:solidFill>
                            <a:schemeClr val="accent6">
                              <a:lumMod val="50000"/>
                            </a:schemeClr>
                          </a:solidFill>
                        </a:rPr>
                        <a:t>There is less than 30 minutes of battery operating time remaining</a:t>
                      </a:r>
                    </a:p>
                  </a:txBody>
                  <a:tcPr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400987022"/>
                  </a:ext>
                </a:extLst>
              </a:tr>
              <a:tr h="1341829">
                <a:tc>
                  <a:txBody>
                    <a:bodyPr/>
                    <a:lstStyle/>
                    <a:p>
                      <a:pPr marL="365760" indent="-365760">
                        <a:lnSpc>
                          <a:spcPct val="120000"/>
                        </a:lnSpc>
                        <a:spcBef>
                          <a:spcPts val="0"/>
                        </a:spcBef>
                        <a:spcAft>
                          <a:spcPts val="600"/>
                        </a:spcAft>
                        <a:buFont typeface="+mj-lt"/>
                        <a:buAutoNum type="arabicPeriod"/>
                      </a:pPr>
                      <a:r>
                        <a:rPr lang="en-US" sz="1600" dirty="0">
                          <a:ln>
                            <a:noFill/>
                          </a:ln>
                          <a:solidFill>
                            <a:schemeClr val="accent6">
                              <a:lumMod val="50000"/>
                            </a:schemeClr>
                          </a:solidFill>
                        </a:rPr>
                        <a:t>Connect system to an AC power source.</a:t>
                      </a:r>
                    </a:p>
                    <a:p>
                      <a:pPr marL="365760" indent="-365760">
                        <a:lnSpc>
                          <a:spcPct val="120000"/>
                        </a:lnSpc>
                        <a:spcBef>
                          <a:spcPts val="0"/>
                        </a:spcBef>
                        <a:spcAft>
                          <a:spcPts val="600"/>
                        </a:spcAft>
                        <a:buFont typeface="+mj-lt"/>
                        <a:buAutoNum type="arabicPeriod"/>
                      </a:pPr>
                      <a:r>
                        <a:rPr lang="en-US" sz="1600" dirty="0">
                          <a:ln>
                            <a:noFill/>
                          </a:ln>
                          <a:solidFill>
                            <a:schemeClr val="accent6">
                              <a:lumMod val="50000"/>
                            </a:schemeClr>
                          </a:solidFill>
                        </a:rPr>
                        <a:t>If an AC power source is unavailable, insert a charged battery into the battery bay not currently in use.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8201024"/>
                  </a:ext>
                </a:extLst>
              </a:tr>
            </a:tbl>
          </a:graphicData>
        </a:graphic>
      </p:graphicFrame>
      <p:sp>
        <p:nvSpPr>
          <p:cNvPr id="11" name="Footer Placeholder 10">
            <a:extLst>
              <a:ext uri="{FF2B5EF4-FFF2-40B4-BE49-F238E27FC236}">
                <a16:creationId xmlns:a16="http://schemas.microsoft.com/office/drawing/2014/main" id="{44DBE3CB-C69E-86E3-8126-506B72E544FB}"/>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12" name="Slide Number Placeholder 11">
            <a:extLst>
              <a:ext uri="{FF2B5EF4-FFF2-40B4-BE49-F238E27FC236}">
                <a16:creationId xmlns:a16="http://schemas.microsoft.com/office/drawing/2014/main" id="{282282BE-6BFB-C55B-BCC3-3041083D3D4F}"/>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805388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7315200" cy="4572000"/>
          </a:xfrm>
        </p:spPr>
        <p:txBody>
          <a:bodyPr/>
          <a:lstStyle/>
          <a:p>
            <a:pPr marL="0" lvl="2" indent="0">
              <a:lnSpc>
                <a:spcPct val="120000"/>
              </a:lnSpc>
              <a:spcBef>
                <a:spcPts val="0"/>
              </a:spcBef>
              <a:spcAft>
                <a:spcPts val="600"/>
              </a:spcAft>
              <a:buNone/>
            </a:pPr>
            <a:r>
              <a:rPr lang="en-US" sz="1800" b="1" dirty="0">
                <a:solidFill>
                  <a:schemeClr val="bg2"/>
                </a:solidFill>
              </a:rPr>
              <a:t>Alarm event</a:t>
            </a:r>
          </a:p>
          <a:p>
            <a:pPr marL="182880" lvl="4" indent="-182880">
              <a:lnSpc>
                <a:spcPct val="120000"/>
              </a:lnSpc>
              <a:spcBef>
                <a:spcPts val="0"/>
              </a:spcBef>
              <a:spcAft>
                <a:spcPts val="1200"/>
              </a:spcAft>
            </a:pPr>
            <a:r>
              <a:rPr lang="en-US" sz="1600" dirty="0"/>
              <a:t>Cumulative reserve of both batteries falls below 15 minutes of operating time.</a:t>
            </a:r>
          </a:p>
          <a:p>
            <a:pPr marL="0" lvl="2" indent="0">
              <a:lnSpc>
                <a:spcPct val="120000"/>
              </a:lnSpc>
              <a:spcBef>
                <a:spcPts val="0"/>
              </a:spcBef>
              <a:spcAft>
                <a:spcPts val="600"/>
              </a:spcAft>
              <a:buNone/>
            </a:pPr>
            <a:r>
              <a:rPr lang="en-US" sz="1800" b="1" dirty="0">
                <a:solidFill>
                  <a:schemeClr val="bg2"/>
                </a:solidFill>
              </a:rPr>
              <a:t>IABP response </a:t>
            </a:r>
          </a:p>
          <a:p>
            <a:pPr marL="182880" lvl="2" indent="-182880">
              <a:lnSpc>
                <a:spcPct val="120000"/>
              </a:lnSpc>
              <a:spcBef>
                <a:spcPts val="0"/>
              </a:spcBef>
              <a:spcAft>
                <a:spcPts val="600"/>
              </a:spcAft>
            </a:pPr>
            <a:r>
              <a:rPr lang="en-US" sz="1600" i="1" dirty="0">
                <a:solidFill>
                  <a:schemeClr val="tx1"/>
                </a:solidFill>
              </a:rPr>
              <a:t>Cardiosave will continue to deliver active IABP therapy.</a:t>
            </a:r>
          </a:p>
          <a:p>
            <a:pPr marL="182880" lvl="2" indent="-182880">
              <a:lnSpc>
                <a:spcPct val="120000"/>
              </a:lnSpc>
              <a:spcBef>
                <a:spcPts val="0"/>
              </a:spcBef>
              <a:spcAft>
                <a:spcPts val="600"/>
              </a:spcAft>
            </a:pPr>
            <a:r>
              <a:rPr lang="en-US" sz="1600" dirty="0">
                <a:solidFill>
                  <a:schemeClr val="tx1"/>
                </a:solidFill>
              </a:rPr>
              <a:t>The High Priority Alarm Icon - red flashing alarm icon with three (3) exclamation points will be visible on the Monitor Display. </a:t>
            </a:r>
          </a:p>
          <a:p>
            <a:pPr marL="182880" lvl="2" indent="-182880">
              <a:lnSpc>
                <a:spcPct val="120000"/>
              </a:lnSpc>
              <a:spcBef>
                <a:spcPts val="0"/>
              </a:spcBef>
              <a:spcAft>
                <a:spcPts val="600"/>
              </a:spcAft>
            </a:pPr>
            <a:r>
              <a:rPr lang="en-US" sz="1600" dirty="0">
                <a:solidFill>
                  <a:schemeClr val="tx1"/>
                </a:solidFill>
              </a:rPr>
              <a:t>The uniform audio tone for High Priority Alarms will be played in the following sequence:</a:t>
            </a:r>
          </a:p>
          <a:p>
            <a:pPr marL="548640" lvl="5" indent="-182880">
              <a:lnSpc>
                <a:spcPct val="120000"/>
              </a:lnSpc>
              <a:spcBef>
                <a:spcPts val="0"/>
              </a:spcBef>
              <a:spcAft>
                <a:spcPts val="600"/>
              </a:spcAft>
            </a:pPr>
            <a:r>
              <a:rPr lang="en-US" sz="1600" dirty="0"/>
              <a:t>five notes - short pause - five notes - long pause; the cycle repeats.</a:t>
            </a:r>
          </a:p>
          <a:p>
            <a:pPr marL="0" lvl="2" indent="0">
              <a:lnSpc>
                <a:spcPct val="120000"/>
              </a:lnSpc>
              <a:spcBef>
                <a:spcPts val="0"/>
              </a:spcBef>
              <a:spcAft>
                <a:spcPts val="600"/>
              </a:spcAft>
              <a:buNone/>
            </a:pPr>
            <a:r>
              <a:rPr lang="en-US" sz="1800" b="1" dirty="0">
                <a:solidFill>
                  <a:schemeClr val="bg2"/>
                </a:solidFill>
              </a:rPr>
              <a:t>Alarm reset event(s)</a:t>
            </a:r>
          </a:p>
          <a:p>
            <a:pPr marL="182880" lvl="2" indent="-182880">
              <a:lnSpc>
                <a:spcPct val="120000"/>
              </a:lnSpc>
              <a:spcBef>
                <a:spcPts val="0"/>
              </a:spcBef>
              <a:spcAft>
                <a:spcPts val="600"/>
              </a:spcAft>
            </a:pPr>
            <a:r>
              <a:rPr lang="en-US" sz="1600" dirty="0"/>
              <a:t>Automatically removes message and turns off tone when an AC power source is restored or when a charged battery is inserted.</a:t>
            </a:r>
            <a:endParaRPr lang="sv-SE" sz="1600" dirty="0"/>
          </a:p>
        </p:txBody>
      </p:sp>
      <p:sp>
        <p:nvSpPr>
          <p:cNvPr id="5" name="Text Placeholder 3">
            <a:extLst>
              <a:ext uri="{FF2B5EF4-FFF2-40B4-BE49-F238E27FC236}">
                <a16:creationId xmlns:a16="http://schemas.microsoft.com/office/drawing/2014/main" id="{5195F690-5F7E-909C-8D8D-372DBC4166E6}"/>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E6E58A42-0034-2322-0794-A055E1245690}"/>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F4415E45-EA8F-E7A0-5DD0-DF7E3997BB93}"/>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13" name="Title 2">
            <a:extLst>
              <a:ext uri="{FF2B5EF4-FFF2-40B4-BE49-F238E27FC236}">
                <a16:creationId xmlns:a16="http://schemas.microsoft.com/office/drawing/2014/main" id="{05099063-8370-47A7-AF2F-2B762B01C57A}"/>
              </a:ext>
            </a:extLst>
          </p:cNvPr>
          <p:cNvSpPr>
            <a:spLocks noGrp="1"/>
          </p:cNvSpPr>
          <p:nvPr>
            <p:ph type="title"/>
          </p:nvPr>
        </p:nvSpPr>
        <p:spPr>
          <a:xfrm>
            <a:off x="696000" y="412225"/>
            <a:ext cx="10800000" cy="676800"/>
          </a:xfrm>
        </p:spPr>
        <p:txBody>
          <a:bodyPr/>
          <a:lstStyle/>
          <a:p>
            <a:r>
              <a:rPr lang="en-US"/>
              <a:t>Low Battery Alarm</a:t>
            </a:r>
          </a:p>
        </p:txBody>
      </p:sp>
      <p:sp>
        <p:nvSpPr>
          <p:cNvPr id="1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1091691"/>
            <a:ext cx="10801350" cy="345600"/>
          </a:xfrm>
        </p:spPr>
        <p:txBody>
          <a:bodyPr/>
          <a:lstStyle/>
          <a:p>
            <a:r>
              <a:rPr lang="sv-SE" dirty="0">
                <a:solidFill>
                  <a:schemeClr val="accent6"/>
                </a:solidFill>
              </a:rPr>
              <a:t>Newly added High Priority Alarm</a:t>
            </a:r>
          </a:p>
        </p:txBody>
      </p:sp>
      <p:pic>
        <p:nvPicPr>
          <p:cNvPr id="11" name="Picture 10"/>
          <p:cNvPicPr>
            <a:picLocks noChangeAspect="1"/>
          </p:cNvPicPr>
          <p:nvPr/>
        </p:nvPicPr>
        <p:blipFill rotWithShape="1">
          <a:blip r:embed="rId4"/>
          <a:srcRect l="4771" t="11495" r="13546" b="8065"/>
          <a:stretch/>
        </p:blipFill>
        <p:spPr>
          <a:xfrm>
            <a:off x="8607552" y="2950464"/>
            <a:ext cx="3327028" cy="847344"/>
          </a:xfrm>
          <a:prstGeom prst="rect">
            <a:avLst/>
          </a:prstGeom>
          <a:ln w="38100">
            <a:solidFill>
              <a:schemeClr val="bg1">
                <a:lumMod val="85000"/>
              </a:schemeClr>
            </a:solidFill>
          </a:ln>
        </p:spPr>
      </p:pic>
      <p:sp>
        <p:nvSpPr>
          <p:cNvPr id="12" name="TextBox 11"/>
          <p:cNvSpPr txBox="1"/>
          <p:nvPr/>
        </p:nvSpPr>
        <p:spPr>
          <a:xfrm>
            <a:off x="9071150" y="3810659"/>
            <a:ext cx="2395396" cy="249812"/>
          </a:xfrm>
          <a:prstGeom prst="rect">
            <a:avLst/>
          </a:prstGeom>
          <a:noFill/>
        </p:spPr>
        <p:txBody>
          <a:bodyPr wrap="square" lIns="0" tIns="0" rIns="0" bIns="0" rtlCol="0">
            <a:noAutofit/>
          </a:bodyPr>
          <a:lstStyle/>
          <a:p>
            <a:pPr algn="ctr">
              <a:lnSpc>
                <a:spcPct val="110000"/>
              </a:lnSpc>
              <a:spcBef>
                <a:spcPts val="1200"/>
              </a:spcBef>
            </a:pPr>
            <a:r>
              <a:rPr lang="en-US" sz="1600" i="1" dirty="0">
                <a:solidFill>
                  <a:schemeClr val="accent6"/>
                </a:solidFill>
              </a:rPr>
              <a:t>High priority alarm icon</a:t>
            </a:r>
          </a:p>
        </p:txBody>
      </p:sp>
    </p:spTree>
    <p:custDataLst>
      <p:tags r:id="rId1"/>
    </p:custDataLst>
    <p:extLst>
      <p:ext uri="{BB962C8B-B14F-4D97-AF65-F5344CB8AC3E}">
        <p14:creationId xmlns:p14="http://schemas.microsoft.com/office/powerpoint/2010/main" val="25069768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5999" y="1773238"/>
            <a:ext cx="10800675" cy="4248150"/>
          </a:xfrm>
        </p:spPr>
        <p:txBody>
          <a:bodyPr/>
          <a:lstStyle/>
          <a:p>
            <a:endParaRPr lang="en-US"/>
          </a:p>
          <a:p>
            <a:pPr marL="0" indent="0">
              <a:buNone/>
            </a:pPr>
            <a:endParaRPr lang="en-US"/>
          </a:p>
          <a:p>
            <a:endParaRPr lang="en-US"/>
          </a:p>
          <a:p>
            <a:endParaRPr lang="sv-SE"/>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Low Battery Alarm</a:t>
            </a:r>
            <a:endParaRPr lang="sv-SE" strike="sngStrike"/>
          </a:p>
        </p:txBody>
      </p:sp>
      <p:sp>
        <p:nvSpPr>
          <p:cNvPr id="5" name="Text Placeholder 3">
            <a:extLst>
              <a:ext uri="{FF2B5EF4-FFF2-40B4-BE49-F238E27FC236}">
                <a16:creationId xmlns:a16="http://schemas.microsoft.com/office/drawing/2014/main" id="{D03847E5-B087-137E-42F7-042FC7FA64D7}"/>
              </a:ext>
            </a:extLst>
          </p:cNvPr>
          <p:cNvSpPr txBox="1">
            <a:spLocks/>
          </p:cNvSpPr>
          <p:nvPr/>
        </p:nvSpPr>
        <p:spPr>
          <a:xfrm>
            <a:off x="695325" y="5828188"/>
            <a:ext cx="447675" cy="191612"/>
          </a:xfrm>
          <a:prstGeom prst="rect">
            <a:avLst/>
          </a:prstGeom>
        </p:spPr>
        <p:txBody>
          <a:bodyPr vert="horz" wrap="none" lIns="0" tIns="0" rIns="0" bIns="0" rtlCol="0">
            <a:noAutofit/>
          </a:bodyPr>
          <a:lstStyle>
            <a:lvl1pPr marL="0" indent="0" algn="l" defTabSz="914400" rtl="0" eaLnBrk="1" latinLnBrk="0" hangingPunct="1">
              <a:lnSpc>
                <a:spcPct val="110000"/>
              </a:lnSpc>
              <a:spcBef>
                <a:spcPts val="0"/>
              </a:spcBef>
              <a:buFontTx/>
              <a:buNone/>
              <a:defRPr sz="2000" kern="1200">
                <a:solidFill>
                  <a:schemeClr val="tx1"/>
                </a:solidFill>
                <a:latin typeface="+mn-lt"/>
                <a:ea typeface="+mn-ea"/>
                <a:cs typeface="+mn-cs"/>
              </a:defRPr>
            </a:lvl1pPr>
            <a:lvl2pPr marL="153988" indent="0" algn="l" defTabSz="914400" rtl="0" eaLnBrk="1" latinLnBrk="0" hangingPunct="1">
              <a:lnSpc>
                <a:spcPct val="110000"/>
              </a:lnSpc>
              <a:spcBef>
                <a:spcPts val="1200"/>
              </a:spcBef>
              <a:buFontTx/>
              <a:buNone/>
              <a:defRPr sz="1400" kern="1200">
                <a:solidFill>
                  <a:schemeClr val="tx1"/>
                </a:solidFill>
                <a:latin typeface="+mn-lt"/>
                <a:ea typeface="+mn-ea"/>
                <a:cs typeface="+mn-cs"/>
              </a:defRPr>
            </a:lvl2pPr>
            <a:lvl3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3pPr>
            <a:lvl4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4pPr>
            <a:lvl5pPr marL="339725" indent="0" algn="l" defTabSz="914400" rtl="0" eaLnBrk="1" latinLnBrk="0" hangingPunct="1">
              <a:lnSpc>
                <a:spcPct val="110000"/>
              </a:lnSpc>
              <a:spcBef>
                <a:spcPts val="1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8" name="Table 8">
            <a:extLst>
              <a:ext uri="{FF2B5EF4-FFF2-40B4-BE49-F238E27FC236}">
                <a16:creationId xmlns:a16="http://schemas.microsoft.com/office/drawing/2014/main" id="{A5673AD3-69FB-E69A-EEB2-EB16E0097AA2}"/>
              </a:ext>
            </a:extLst>
          </p:cNvPr>
          <p:cNvGraphicFramePr>
            <a:graphicFrameLocks noGrp="1"/>
          </p:cNvGraphicFramePr>
          <p:nvPr>
            <p:extLst>
              <p:ext uri="{D42A27DB-BD31-4B8C-83A1-F6EECF244321}">
                <p14:modId xmlns:p14="http://schemas.microsoft.com/office/powerpoint/2010/main" val="247350595"/>
              </p:ext>
            </p:extLst>
          </p:nvPr>
        </p:nvGraphicFramePr>
        <p:xfrm>
          <a:off x="694944" y="1737360"/>
          <a:ext cx="9144000" cy="292547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1480383450"/>
                    </a:ext>
                  </a:extLst>
                </a:gridCol>
              </a:tblGrid>
              <a:tr h="640080">
                <a:tc>
                  <a:txBody>
                    <a:bodyPr/>
                    <a:lstStyle/>
                    <a:p>
                      <a:pPr>
                        <a:spcBef>
                          <a:spcPts val="0"/>
                        </a:spcBef>
                        <a:spcAft>
                          <a:spcPts val="0"/>
                        </a:spcAft>
                      </a:pPr>
                      <a:r>
                        <a:rPr lang="en-US" sz="1800" b="1">
                          <a:solidFill>
                            <a:schemeClr val="bg1"/>
                          </a:solidFill>
                        </a:rPr>
                        <a:t>Low Battery</a:t>
                      </a:r>
                    </a:p>
                  </a:txBody>
                  <a:tcPr marL="92775" marR="92775" marT="92775" marB="9277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2164993570"/>
                  </a:ext>
                </a:extLst>
              </a:tr>
              <a:tr h="640080">
                <a:tc>
                  <a:txBody>
                    <a:bodyPr/>
                    <a:lstStyle/>
                    <a:p>
                      <a:pPr>
                        <a:spcBef>
                          <a:spcPts val="0"/>
                        </a:spcBef>
                        <a:spcAft>
                          <a:spcPts val="0"/>
                        </a:spcAft>
                      </a:pPr>
                      <a:r>
                        <a:rPr lang="en-US" sz="1600" b="1">
                          <a:solidFill>
                            <a:schemeClr val="accent6">
                              <a:lumMod val="50000"/>
                            </a:schemeClr>
                          </a:solidFill>
                        </a:rPr>
                        <a:t>There</a:t>
                      </a:r>
                      <a:r>
                        <a:rPr lang="en-US" sz="1600" b="1" baseline="0">
                          <a:solidFill>
                            <a:schemeClr val="accent6">
                              <a:lumMod val="50000"/>
                            </a:schemeClr>
                          </a:solidFill>
                        </a:rPr>
                        <a:t> is less than 15 minutes of battery operating time remaining.</a:t>
                      </a:r>
                      <a:endParaRPr lang="en-US" sz="1600" b="1">
                        <a:solidFill>
                          <a:schemeClr val="accent6">
                            <a:lumMod val="50000"/>
                          </a:schemeClr>
                        </a:solidFill>
                      </a:endParaRPr>
                    </a:p>
                  </a:txBody>
                  <a:tcPr marL="92775" marR="92775" marT="92775" marB="9277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987022"/>
                  </a:ext>
                </a:extLst>
              </a:tr>
              <a:tr h="1645319">
                <a:tc>
                  <a:txBody>
                    <a:bodyPr/>
                    <a:lstStyle/>
                    <a:p>
                      <a:pPr marL="365760" indent="-365760">
                        <a:lnSpc>
                          <a:spcPct val="120000"/>
                        </a:lnSpc>
                        <a:spcBef>
                          <a:spcPts val="0"/>
                        </a:spcBef>
                        <a:spcAft>
                          <a:spcPts val="600"/>
                        </a:spcAft>
                        <a:buFont typeface="+mj-lt"/>
                        <a:buAutoNum type="arabicPeriod"/>
                      </a:pPr>
                      <a:r>
                        <a:rPr lang="en-US" sz="1600" dirty="0">
                          <a:solidFill>
                            <a:schemeClr val="accent6">
                              <a:lumMod val="50000"/>
                            </a:schemeClr>
                          </a:solidFill>
                        </a:rPr>
                        <a:t>Connect system to an AC power source.</a:t>
                      </a:r>
                    </a:p>
                    <a:p>
                      <a:pPr marL="365760" indent="-365760">
                        <a:lnSpc>
                          <a:spcPct val="120000"/>
                        </a:lnSpc>
                        <a:spcBef>
                          <a:spcPts val="0"/>
                        </a:spcBef>
                        <a:spcAft>
                          <a:spcPts val="600"/>
                        </a:spcAft>
                        <a:buFont typeface="+mj-lt"/>
                        <a:buAutoNum type="arabicPeriod"/>
                      </a:pPr>
                      <a:r>
                        <a:rPr lang="en-US" sz="1600" dirty="0">
                          <a:solidFill>
                            <a:schemeClr val="accent6">
                              <a:lumMod val="50000"/>
                            </a:schemeClr>
                          </a:solidFill>
                        </a:rPr>
                        <a:t>If an AC power source is unavailable, insert a charged battery into the battery bay not currently in use.</a:t>
                      </a:r>
                    </a:p>
                  </a:txBody>
                  <a:tcPr marL="92775" marR="92775" marT="46387" marB="46387">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8201024"/>
                  </a:ext>
                </a:extLst>
              </a:tr>
            </a:tbl>
          </a:graphicData>
        </a:graphic>
      </p:graphicFrame>
      <p:sp>
        <p:nvSpPr>
          <p:cNvPr id="11" name="Footer Placeholder 10">
            <a:extLst>
              <a:ext uri="{FF2B5EF4-FFF2-40B4-BE49-F238E27FC236}">
                <a16:creationId xmlns:a16="http://schemas.microsoft.com/office/drawing/2014/main" id="{44DBE3CB-C69E-86E3-8126-506B72E544FB}"/>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12" name="Slide Number Placeholder 11">
            <a:extLst>
              <a:ext uri="{FF2B5EF4-FFF2-40B4-BE49-F238E27FC236}">
                <a16:creationId xmlns:a16="http://schemas.microsoft.com/office/drawing/2014/main" id="{282282BE-6BFB-C55B-BCC3-3041083D3D4F}"/>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1091691"/>
            <a:ext cx="10801350" cy="345600"/>
          </a:xfrm>
        </p:spPr>
        <p:txBody>
          <a:bodyPr/>
          <a:lstStyle/>
          <a:p>
            <a:r>
              <a:rPr lang="sv-SE" dirty="0">
                <a:solidFill>
                  <a:schemeClr val="accent6"/>
                </a:solidFill>
              </a:rPr>
              <a:t>Newly added High Priority Alarm Help Screen </a:t>
            </a:r>
          </a:p>
        </p:txBody>
      </p:sp>
    </p:spTree>
    <p:custDataLst>
      <p:tags r:id="rId1"/>
    </p:custDataLst>
    <p:extLst>
      <p:ext uri="{BB962C8B-B14F-4D97-AF65-F5344CB8AC3E}">
        <p14:creationId xmlns:p14="http://schemas.microsoft.com/office/powerpoint/2010/main" val="21991082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9"/>
          </p:nvPr>
        </p:nvPicPr>
        <p:blipFill rotWithShape="1">
          <a:blip r:embed="rId4">
            <a:extLst>
              <a:ext uri="{28A0092B-C50C-407E-A947-70E740481C1C}">
                <a14:useLocalDpi xmlns:a14="http://schemas.microsoft.com/office/drawing/2010/main" val="0"/>
              </a:ext>
            </a:extLst>
          </a:blip>
          <a:srcRect l="3180" t="6985" r="7047" b="-1"/>
          <a:stretch/>
        </p:blipFill>
        <p:spPr>
          <a:xfrm>
            <a:off x="2637093" y="2158859"/>
            <a:ext cx="2298358" cy="2743200"/>
          </a:xfrm>
          <a:ln w="38100">
            <a:solidFill>
              <a:schemeClr val="bg1">
                <a:lumMod val="85000"/>
              </a:schemeClr>
            </a:solidFill>
          </a:ln>
        </p:spPr>
      </p:pic>
      <p:pic>
        <p:nvPicPr>
          <p:cNvPr id="14" name="Content Placeholder 13"/>
          <p:cNvPicPr>
            <a:picLocks noGrp="1" noChangeAspect="1"/>
          </p:cNvPicPr>
          <p:nvPr>
            <p:ph sz="quarter" idx="20"/>
          </p:nvPr>
        </p:nvPicPr>
        <p:blipFill>
          <a:blip r:embed="rId5">
            <a:extLst>
              <a:ext uri="{28A0092B-C50C-407E-A947-70E740481C1C}">
                <a14:useLocalDpi xmlns:a14="http://schemas.microsoft.com/office/drawing/2010/main" val="0"/>
              </a:ext>
            </a:extLst>
          </a:blip>
          <a:stretch>
            <a:fillRect/>
          </a:stretch>
        </p:blipFill>
        <p:spPr>
          <a:xfrm>
            <a:off x="6796242" y="2158859"/>
            <a:ext cx="2539758" cy="2743200"/>
          </a:xfrm>
          <a:ln w="38100">
            <a:solidFill>
              <a:schemeClr val="bg1">
                <a:lumMod val="85000"/>
              </a:schemeClr>
            </a:solidFill>
          </a:ln>
        </p:spPr>
      </p:pic>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Low Battery Alarm</a:t>
            </a:r>
            <a:endParaRPr lang="sv-SE"/>
          </a:p>
        </p:txBody>
      </p:sp>
      <p:sp>
        <p:nvSpPr>
          <p:cNvPr id="9" name="Text Placeholder 8"/>
          <p:cNvSpPr>
            <a:spLocks noGrp="1"/>
          </p:cNvSpPr>
          <p:nvPr>
            <p:ph type="body" sz="quarter" idx="14"/>
          </p:nvPr>
        </p:nvSpPr>
        <p:spPr/>
        <p:txBody>
          <a:bodyPr/>
          <a:lstStyle/>
          <a:p>
            <a:r>
              <a:rPr lang="en-US" dirty="0">
                <a:solidFill>
                  <a:schemeClr val="accent6"/>
                </a:solidFill>
              </a:rPr>
              <a:t>Battery status on Monitor Display (examples)</a:t>
            </a:r>
          </a:p>
        </p:txBody>
      </p:sp>
      <p:sp>
        <p:nvSpPr>
          <p:cNvPr id="7" name="Footer Placeholder 6">
            <a:extLst>
              <a:ext uri="{FF2B5EF4-FFF2-40B4-BE49-F238E27FC236}">
                <a16:creationId xmlns:a16="http://schemas.microsoft.com/office/drawing/2014/main" id="{FB2C6D48-400E-FF53-EE87-7705D787C912}"/>
              </a:ext>
            </a:extLst>
          </p:cNvPr>
          <p:cNvSpPr>
            <a:spLocks noGrp="1"/>
          </p:cNvSpPr>
          <p:nvPr>
            <p:ph type="ftr" sz="quarter" idx="3"/>
          </p:nvPr>
        </p:nvSpPr>
        <p:spPr>
          <a:xfrm>
            <a:off x="696000" y="6433447"/>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AFA3FCC8-D49E-0A7F-FB0E-A9B2915446E9}"/>
              </a:ext>
            </a:extLst>
          </p:cNvPr>
          <p:cNvSpPr>
            <a:spLocks noGrp="1"/>
          </p:cNvSpPr>
          <p:nvPr>
            <p:ph type="sldNum" sz="quarter" idx="4"/>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11" name="TextBox 10"/>
          <p:cNvSpPr txBox="1"/>
          <p:nvPr/>
        </p:nvSpPr>
        <p:spPr>
          <a:xfrm>
            <a:off x="2637093" y="5023066"/>
            <a:ext cx="2560320" cy="883319"/>
          </a:xfrm>
          <a:prstGeom prst="rect">
            <a:avLst/>
          </a:prstGeom>
          <a:noFill/>
        </p:spPr>
        <p:txBody>
          <a:bodyPr wrap="square" lIns="0" tIns="0" rIns="0" bIns="0" rtlCol="0">
            <a:spAutoFit/>
          </a:bodyPr>
          <a:lstStyle/>
          <a:p>
            <a:r>
              <a:rPr lang="en-US" sz="1400" b="1" dirty="0">
                <a:solidFill>
                  <a:schemeClr val="bg2"/>
                </a:solidFill>
              </a:rPr>
              <a:t>Medium Priority alarm</a:t>
            </a:r>
          </a:p>
          <a:p>
            <a:r>
              <a:rPr lang="en-US" sz="1400" dirty="0"/>
              <a:t>Battery 1 is depleted and battery 2 has less than 30 minutes of charge remaining. </a:t>
            </a:r>
            <a:endParaRPr lang="en-US" sz="1400" b="1" i="1" dirty="0"/>
          </a:p>
        </p:txBody>
      </p:sp>
      <p:sp>
        <p:nvSpPr>
          <p:cNvPr id="12" name="TextBox 11"/>
          <p:cNvSpPr txBox="1"/>
          <p:nvPr/>
        </p:nvSpPr>
        <p:spPr>
          <a:xfrm>
            <a:off x="6796241" y="5023066"/>
            <a:ext cx="2560320" cy="1098762"/>
          </a:xfrm>
          <a:prstGeom prst="rect">
            <a:avLst/>
          </a:prstGeom>
          <a:noFill/>
        </p:spPr>
        <p:txBody>
          <a:bodyPr wrap="square" lIns="0" tIns="0" rIns="0" bIns="0" rtlCol="0">
            <a:spAutoFit/>
          </a:bodyPr>
          <a:lstStyle/>
          <a:p>
            <a:r>
              <a:rPr lang="en-US" sz="1400" b="1" dirty="0">
                <a:solidFill>
                  <a:schemeClr val="bg2"/>
                </a:solidFill>
              </a:rPr>
              <a:t>High Priority alarm</a:t>
            </a:r>
          </a:p>
          <a:p>
            <a:r>
              <a:rPr lang="en-US" sz="1400" dirty="0"/>
              <a:t>Battery 1 is depleted and</a:t>
            </a:r>
          </a:p>
          <a:p>
            <a:r>
              <a:rPr lang="en-US" sz="1400" dirty="0"/>
              <a:t>battery 2 has less than 15</a:t>
            </a:r>
          </a:p>
          <a:p>
            <a:r>
              <a:rPr lang="en-US" sz="1400" dirty="0"/>
              <a:t>minutes of charge remaining. </a:t>
            </a:r>
          </a:p>
          <a:p>
            <a:pPr algn="l"/>
            <a:endParaRPr lang="en-US" sz="1400" dirty="0" err="1"/>
          </a:p>
        </p:txBody>
      </p:sp>
    </p:spTree>
    <p:custDataLst>
      <p:tags r:id="rId1"/>
    </p:custDataLst>
    <p:extLst>
      <p:ext uri="{BB962C8B-B14F-4D97-AF65-F5344CB8AC3E}">
        <p14:creationId xmlns:p14="http://schemas.microsoft.com/office/powerpoint/2010/main" val="2828283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112A-6E1A-4A59-8077-3F4442C24763}"/>
              </a:ext>
            </a:extLst>
          </p:cNvPr>
          <p:cNvSpPr>
            <a:spLocks noGrp="1"/>
          </p:cNvSpPr>
          <p:nvPr>
            <p:ph type="title"/>
          </p:nvPr>
        </p:nvSpPr>
        <p:spPr/>
        <p:txBody>
          <a:bodyPr/>
          <a:lstStyle/>
          <a:p>
            <a:r>
              <a:rPr lang="fr-FR" sz="3600" dirty="0"/>
              <a:t>Flat Arterial Pressure (A.P.) surveillance</a:t>
            </a:r>
            <a:endParaRPr lang="en-US" sz="3600" dirty="0"/>
          </a:p>
        </p:txBody>
      </p:sp>
      <p:sp>
        <p:nvSpPr>
          <p:cNvPr id="5" name="Footer Placeholder 4">
            <a:extLst>
              <a:ext uri="{FF2B5EF4-FFF2-40B4-BE49-F238E27FC236}">
                <a16:creationId xmlns:a16="http://schemas.microsoft.com/office/drawing/2014/main" id="{C3357E0D-555C-4970-BA48-2F279DA160CB}"/>
              </a:ext>
            </a:extLst>
          </p:cNvPr>
          <p:cNvSpPr>
            <a:spLocks noGrp="1"/>
          </p:cNvSpPr>
          <p:nvPr>
            <p:ph type="ftr" sz="quarter" idx="3"/>
          </p:nvPr>
        </p:nvSpPr>
        <p:spPr>
          <a:xfrm>
            <a:off x="696000" y="6437376"/>
            <a:ext cx="8640000" cy="108000"/>
          </a:xfrm>
        </p:spPr>
        <p:txBody>
          <a:bodyPr/>
          <a:lstStyle/>
          <a:p>
            <a:r>
              <a:rPr lang="en-US"/>
              <a:t>MCA00001738 Rev A</a:t>
            </a:r>
          </a:p>
        </p:txBody>
      </p:sp>
      <p:sp>
        <p:nvSpPr>
          <p:cNvPr id="6" name="Slide Number Placeholder 5">
            <a:extLst>
              <a:ext uri="{FF2B5EF4-FFF2-40B4-BE49-F238E27FC236}">
                <a16:creationId xmlns:a16="http://schemas.microsoft.com/office/drawing/2014/main" id="{0BB58C83-0C58-41CD-81D1-F58AC72D571B}"/>
              </a:ext>
            </a:extLst>
          </p:cNvPr>
          <p:cNvSpPr>
            <a:spLocks noGrp="1"/>
          </p:cNvSpPr>
          <p:nvPr>
            <p:ph type="sldNum" sz="quarter" idx="4"/>
          </p:nvPr>
        </p:nvSpPr>
        <p:spPr/>
        <p:txBody>
          <a:bodyPr/>
          <a:lstStyle/>
          <a:p>
            <a:r>
              <a:rPr lang="en-US"/>
              <a:t>Page </a:t>
            </a:r>
            <a:fld id="{C2FE92B8-3297-49BF-866E-FDAA607BBC0B}" type="slidenum">
              <a:rPr lang="en-US" smtClean="0"/>
              <a:pPr/>
              <a:t>5</a:t>
            </a:fld>
            <a:endParaRPr lang="en-US"/>
          </a:p>
        </p:txBody>
      </p:sp>
    </p:spTree>
    <p:custDataLst>
      <p:tags r:id="rId1"/>
    </p:custDataLst>
    <p:extLst>
      <p:ext uri="{BB962C8B-B14F-4D97-AF65-F5344CB8AC3E}">
        <p14:creationId xmlns:p14="http://schemas.microsoft.com/office/powerpoint/2010/main" val="30163089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3F27-7581-4889-94A1-E70FFCD22FD9}"/>
              </a:ext>
            </a:extLst>
          </p:cNvPr>
          <p:cNvSpPr>
            <a:spLocks noGrp="1"/>
          </p:cNvSpPr>
          <p:nvPr>
            <p:ph type="title"/>
          </p:nvPr>
        </p:nvSpPr>
        <p:spPr/>
        <p:txBody>
          <a:bodyPr/>
          <a:lstStyle/>
          <a:p>
            <a:r>
              <a:rPr lang="en-US" sz="3600"/>
              <a:t>Video Executive Circuit Board</a:t>
            </a:r>
          </a:p>
        </p:txBody>
      </p:sp>
      <p:sp>
        <p:nvSpPr>
          <p:cNvPr id="5" name="Footer Placeholder 4">
            <a:extLst>
              <a:ext uri="{FF2B5EF4-FFF2-40B4-BE49-F238E27FC236}">
                <a16:creationId xmlns:a16="http://schemas.microsoft.com/office/drawing/2014/main" id="{C9497185-857E-4D1B-A763-DEE2E39A5BDC}"/>
              </a:ext>
            </a:extLst>
          </p:cNvPr>
          <p:cNvSpPr>
            <a:spLocks noGrp="1"/>
          </p:cNvSpPr>
          <p:nvPr>
            <p:ph type="ftr" sz="quarter" idx="3"/>
          </p:nvPr>
        </p:nvSpPr>
        <p:spPr>
          <a:xfrm>
            <a:off x="696000" y="6452755"/>
            <a:ext cx="8640000" cy="10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6" name="Slide Number Placeholder 5">
            <a:extLst>
              <a:ext uri="{FF2B5EF4-FFF2-40B4-BE49-F238E27FC236}">
                <a16:creationId xmlns:a16="http://schemas.microsoft.com/office/drawing/2014/main" id="{99B8EDB5-BC9D-487B-B921-5AC01DF52C1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308182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9144000" cy="4248150"/>
          </a:xfrm>
        </p:spPr>
        <p:txBody>
          <a:bodyPr vert="horz" lIns="0" tIns="0" rIns="0" bIns="0" rtlCol="0" anchor="t">
            <a:noAutofit/>
          </a:bodyPr>
          <a:lstStyle/>
          <a:p>
            <a:pPr marL="0" lvl="0" indent="0">
              <a:lnSpc>
                <a:spcPct val="120000"/>
              </a:lnSpc>
              <a:spcBef>
                <a:spcPts val="0"/>
              </a:spcBef>
              <a:spcAft>
                <a:spcPts val="600"/>
              </a:spcAft>
              <a:buNone/>
            </a:pPr>
            <a:r>
              <a:rPr lang="en-US" sz="1800" b="1" dirty="0">
                <a:solidFill>
                  <a:schemeClr val="bg2"/>
                </a:solidFill>
              </a:rPr>
              <a:t>Reason for update</a:t>
            </a:r>
          </a:p>
          <a:p>
            <a:pPr marL="182880" indent="-182880">
              <a:lnSpc>
                <a:spcPct val="120000"/>
              </a:lnSpc>
              <a:spcBef>
                <a:spcPts val="0"/>
              </a:spcBef>
              <a:spcAft>
                <a:spcPts val="600"/>
              </a:spcAft>
            </a:pPr>
            <a:r>
              <a:rPr lang="en-US" dirty="0"/>
              <a:t>Prior to D.00 software, Cardiosave did not tolerate the presence of long communication issues between the executive and video processors. </a:t>
            </a:r>
          </a:p>
          <a:p>
            <a:pPr marL="365760" lvl="0" indent="-182880">
              <a:lnSpc>
                <a:spcPct val="120000"/>
              </a:lnSpc>
              <a:spcBef>
                <a:spcPts val="0"/>
              </a:spcBef>
              <a:spcAft>
                <a:spcPts val="600"/>
              </a:spcAft>
              <a:buFont typeface="Arial" panose="020B0604020202020204" pitchFamily="34" charset="0"/>
              <a:buChar char="‒"/>
            </a:pPr>
            <a:r>
              <a:rPr lang="en-US" dirty="0"/>
              <a:t>The system’s response was to declare a system failure and stop therapy. </a:t>
            </a:r>
          </a:p>
          <a:p>
            <a:pPr marL="182880" indent="-182880">
              <a:lnSpc>
                <a:spcPct val="120000"/>
              </a:lnSpc>
              <a:spcBef>
                <a:spcPts val="0"/>
              </a:spcBef>
              <a:spcAft>
                <a:spcPts val="600"/>
              </a:spcAft>
            </a:pPr>
            <a:r>
              <a:rPr lang="en-US" dirty="0">
                <a:cs typeface="Arial"/>
              </a:rPr>
              <a:t>The D.00 update allows the system to continue delivering therapy during brief video failures.</a:t>
            </a:r>
          </a:p>
          <a:p>
            <a:pPr marL="0" indent="0">
              <a:buNone/>
            </a:pPr>
            <a:endParaRPr lang="en-US" dirty="0">
              <a:cs typeface="Arial"/>
            </a:endParaRPr>
          </a:p>
          <a:p>
            <a:endParaRPr lang="en-US" dirty="0">
              <a:cs typeface="Arial"/>
            </a:endParaRPr>
          </a:p>
          <a:p>
            <a:pPr marL="0" indent="0">
              <a:buNone/>
            </a:pPr>
            <a:endParaRPr lang="en-US" dirty="0">
              <a:cs typeface="Arial"/>
            </a:endParaRPr>
          </a:p>
          <a:p>
            <a:endParaRPr lang="en-US" dirty="0">
              <a:cs typeface="Arial"/>
            </a:endParaRPr>
          </a:p>
          <a:p>
            <a:endParaRPr lang="sv-SE" dirty="0">
              <a:cs typeface="Aria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Video Executive Circuit Board</a:t>
            </a:r>
            <a:endParaRPr lang="sv-SE"/>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dirty="0">
                <a:solidFill>
                  <a:schemeClr val="accent6"/>
                </a:solidFill>
              </a:rPr>
              <a:t>Board reset</a:t>
            </a:r>
            <a:endParaRPr lang="sv-SE" dirty="0">
              <a:solidFill>
                <a:schemeClr val="accent6"/>
              </a:solidFill>
            </a:endParaRPr>
          </a:p>
        </p:txBody>
      </p:sp>
      <p:sp>
        <p:nvSpPr>
          <p:cNvPr id="7" name="Footer Placeholder 6">
            <a:extLst>
              <a:ext uri="{FF2B5EF4-FFF2-40B4-BE49-F238E27FC236}">
                <a16:creationId xmlns:a16="http://schemas.microsoft.com/office/drawing/2014/main" id="{9857AECF-77F4-4286-805C-BB058CAA5479}"/>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37CA81B9-6A3B-F136-8A6A-47E4F8E055C5}"/>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783503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5999" y="1737360"/>
            <a:ext cx="9144000" cy="4248150"/>
          </a:xfrm>
        </p:spPr>
        <p:txBody>
          <a:bodyPr/>
          <a:lstStyle/>
          <a:p>
            <a:pPr marL="0" indent="0">
              <a:lnSpc>
                <a:spcPct val="120000"/>
              </a:lnSpc>
              <a:spcBef>
                <a:spcPts val="0"/>
              </a:spcBef>
              <a:spcAft>
                <a:spcPts val="600"/>
              </a:spcAft>
              <a:buNone/>
            </a:pPr>
            <a:r>
              <a:rPr lang="en-US" sz="1800" b="1" dirty="0">
                <a:solidFill>
                  <a:schemeClr val="bg2"/>
                </a:solidFill>
              </a:rPr>
              <a:t>Description</a:t>
            </a:r>
          </a:p>
          <a:p>
            <a:pPr marL="182880" indent="-182880">
              <a:lnSpc>
                <a:spcPct val="120000"/>
              </a:lnSpc>
              <a:spcBef>
                <a:spcPts val="0"/>
              </a:spcBef>
              <a:spcAft>
                <a:spcPts val="600"/>
              </a:spcAft>
            </a:pPr>
            <a:r>
              <a:rPr lang="en-US" dirty="0"/>
              <a:t>In the event of a loss of communication or unrecoverable error on the video processor, by allowing the executive processor to power down and repower the video head whenever communication is lost.</a:t>
            </a:r>
          </a:p>
          <a:p>
            <a:pPr marL="365760" lvl="1" indent="-182880">
              <a:lnSpc>
                <a:spcPct val="120000"/>
              </a:lnSpc>
              <a:spcBef>
                <a:spcPts val="0"/>
              </a:spcBef>
              <a:spcAft>
                <a:spcPts val="600"/>
              </a:spcAft>
            </a:pPr>
            <a:r>
              <a:rPr lang="en-US" sz="1600" dirty="0"/>
              <a:t>IABP will continue to deliver active therapy during resetting.</a:t>
            </a:r>
          </a:p>
          <a:p>
            <a:pPr marL="365760" lvl="1" indent="-182880">
              <a:lnSpc>
                <a:spcPct val="120000"/>
              </a:lnSpc>
              <a:spcBef>
                <a:spcPts val="0"/>
              </a:spcBef>
              <a:spcAft>
                <a:spcPts val="600"/>
              </a:spcAft>
            </a:pPr>
            <a:r>
              <a:rPr lang="en-US" sz="1600" dirty="0"/>
              <a:t>These reset events will cause a brief blanking of the Monitor Display.</a:t>
            </a:r>
          </a:p>
          <a:p>
            <a:pPr marL="365760" lvl="1" indent="-182880">
              <a:lnSpc>
                <a:spcPct val="120000"/>
              </a:lnSpc>
              <a:spcBef>
                <a:spcPts val="0"/>
              </a:spcBef>
              <a:spcAft>
                <a:spcPts val="600"/>
              </a:spcAft>
            </a:pPr>
            <a:r>
              <a:rPr lang="en-US" sz="1600" dirty="0"/>
              <a:t>An Informational Message will inform the operator that the IABP internal self-checks have detected a video communication condition, and the IABP may require service.</a:t>
            </a:r>
          </a:p>
          <a:p>
            <a:pPr marL="182880">
              <a:lnSpc>
                <a:spcPct val="120000"/>
              </a:lnSpc>
              <a:spcBef>
                <a:spcPts val="0"/>
              </a:spcBef>
              <a:spcAft>
                <a:spcPts val="600"/>
              </a:spcAft>
            </a:pPr>
            <a:endParaRPr lang="en-US" dirty="0"/>
          </a:p>
          <a:p>
            <a:pPr marL="182880" indent="0">
              <a:lnSpc>
                <a:spcPct val="120000"/>
              </a:lnSpc>
              <a:spcBef>
                <a:spcPts val="0"/>
              </a:spcBef>
              <a:spcAft>
                <a:spcPts val="600"/>
              </a:spcAft>
              <a:buNone/>
            </a:pPr>
            <a:endParaRPr lang="en-US" dirty="0"/>
          </a:p>
          <a:p>
            <a:pPr marL="182880">
              <a:lnSpc>
                <a:spcPct val="120000"/>
              </a:lnSpc>
              <a:spcBef>
                <a:spcPts val="0"/>
              </a:spcBef>
              <a:spcAft>
                <a:spcPts val="600"/>
              </a:spcAft>
            </a:pPr>
            <a:endParaRPr lang="en-US" dirty="0"/>
          </a:p>
          <a:p>
            <a:pPr marL="182880" indent="0">
              <a:lnSpc>
                <a:spcPct val="120000"/>
              </a:lnSpc>
              <a:spcBef>
                <a:spcPts val="0"/>
              </a:spcBef>
              <a:spcAft>
                <a:spcPts val="600"/>
              </a:spcAft>
              <a:buNone/>
            </a:pPr>
            <a:endParaRPr lang="en-US" dirty="0"/>
          </a:p>
          <a:p>
            <a:pPr marL="182880">
              <a:lnSpc>
                <a:spcPct val="120000"/>
              </a:lnSpc>
              <a:spcBef>
                <a:spcPts val="0"/>
              </a:spcBef>
              <a:spcAft>
                <a:spcPts val="600"/>
              </a:spcAft>
            </a:pPr>
            <a:endParaRPr lang="en-US" dirty="0"/>
          </a:p>
          <a:p>
            <a:pPr marL="182880">
              <a:lnSpc>
                <a:spcPct val="120000"/>
              </a:lnSpc>
              <a:spcBef>
                <a:spcPts val="0"/>
              </a:spcBef>
              <a:spcAft>
                <a:spcPts val="600"/>
              </a:spcAft>
            </a:pPr>
            <a:endParaRPr lang="sv-SE" dirty="0"/>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Video Executive Circuit Board</a:t>
            </a:r>
            <a:endParaRPr lang="sv-SE"/>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dirty="0">
                <a:solidFill>
                  <a:schemeClr val="accent6"/>
                </a:solidFill>
              </a:rPr>
              <a:t>Board reset</a:t>
            </a:r>
            <a:endParaRPr lang="sv-SE" dirty="0">
              <a:solidFill>
                <a:schemeClr val="accent6"/>
              </a:solidFill>
            </a:endParaRPr>
          </a:p>
        </p:txBody>
      </p:sp>
      <p:sp>
        <p:nvSpPr>
          <p:cNvPr id="7" name="Footer Placeholder 6">
            <a:extLst>
              <a:ext uri="{FF2B5EF4-FFF2-40B4-BE49-F238E27FC236}">
                <a16:creationId xmlns:a16="http://schemas.microsoft.com/office/drawing/2014/main" id="{9857AECF-77F4-4286-805C-BB058CAA5479}"/>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8" name="Slide Number Placeholder 7">
            <a:extLst>
              <a:ext uri="{FF2B5EF4-FFF2-40B4-BE49-F238E27FC236}">
                <a16:creationId xmlns:a16="http://schemas.microsoft.com/office/drawing/2014/main" id="{37CA81B9-6A3B-F136-8A6A-47E4F8E055C5}"/>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571883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5999" y="1773238"/>
            <a:ext cx="10800675" cy="4248150"/>
          </a:xfrm>
        </p:spPr>
        <p:txBody>
          <a:bodyPr/>
          <a:lstStyle/>
          <a:p>
            <a:endParaRPr lang="en-US"/>
          </a:p>
          <a:p>
            <a:pPr marL="0" indent="0">
              <a:buNone/>
            </a:pPr>
            <a:endParaRPr lang="en-US"/>
          </a:p>
          <a:p>
            <a:endParaRPr lang="en-US"/>
          </a:p>
          <a:p>
            <a:endParaRPr lang="sv-SE"/>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dirty="0"/>
              <a:t>Video Executive Circuit Board</a:t>
            </a:r>
            <a:endParaRPr lang="sv-SE" dirty="0"/>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a:solidFill>
                  <a:schemeClr val="accent6"/>
                </a:solidFill>
              </a:rPr>
              <a:t>Newly added probable cause for existing Informational Message Help Screen</a:t>
            </a:r>
            <a:endParaRPr lang="sv-SE">
              <a:solidFill>
                <a:schemeClr val="accent6"/>
              </a:solidFill>
            </a:endParaRPr>
          </a:p>
        </p:txBody>
      </p:sp>
      <p:graphicFrame>
        <p:nvGraphicFramePr>
          <p:cNvPr id="8" name="Table 8">
            <a:extLst>
              <a:ext uri="{FF2B5EF4-FFF2-40B4-BE49-F238E27FC236}">
                <a16:creationId xmlns:a16="http://schemas.microsoft.com/office/drawing/2014/main" id="{A5673AD3-69FB-E69A-EEB2-EB16E0097AA2}"/>
              </a:ext>
            </a:extLst>
          </p:cNvPr>
          <p:cNvGraphicFramePr>
            <a:graphicFrameLocks noGrp="1"/>
          </p:cNvGraphicFramePr>
          <p:nvPr>
            <p:extLst>
              <p:ext uri="{D42A27DB-BD31-4B8C-83A1-F6EECF244321}">
                <p14:modId xmlns:p14="http://schemas.microsoft.com/office/powerpoint/2010/main" val="1793770237"/>
              </p:ext>
            </p:extLst>
          </p:nvPr>
        </p:nvGraphicFramePr>
        <p:xfrm>
          <a:off x="694944" y="1737360"/>
          <a:ext cx="9180576" cy="3365393"/>
        </p:xfrm>
        <a:graphic>
          <a:graphicData uri="http://schemas.openxmlformats.org/drawingml/2006/table">
            <a:tbl>
              <a:tblPr firstRow="1" bandRow="1">
                <a:tableStyleId>{5C22544A-7EE6-4342-B048-85BDC9FD1C3A}</a:tableStyleId>
              </a:tblPr>
              <a:tblGrid>
                <a:gridCol w="9180576">
                  <a:extLst>
                    <a:ext uri="{9D8B030D-6E8A-4147-A177-3AD203B41FA5}">
                      <a16:colId xmlns:a16="http://schemas.microsoft.com/office/drawing/2014/main" val="1480383450"/>
                    </a:ext>
                  </a:extLst>
                </a:gridCol>
              </a:tblGrid>
              <a:tr h="640080">
                <a:tc>
                  <a:txBody>
                    <a:bodyPr/>
                    <a:lstStyle/>
                    <a:p>
                      <a:r>
                        <a:rPr lang="en-US" sz="1800" b="1"/>
                        <a:t>IABP May Require Maintenance</a:t>
                      </a:r>
                    </a:p>
                  </a:txBody>
                  <a:tcPr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4993570"/>
                  </a:ext>
                </a:extLst>
              </a:tr>
              <a:tr h="712099">
                <a:tc>
                  <a:txBody>
                    <a:bodyPr/>
                    <a:lstStyle/>
                    <a:p>
                      <a:r>
                        <a:rPr lang="en-US" sz="1600" b="1">
                          <a:solidFill>
                            <a:schemeClr val="accent6">
                              <a:lumMod val="50000"/>
                            </a:schemeClr>
                          </a:solidFill>
                        </a:rPr>
                        <a:t>IABP Internal self-checks have detected a video communication condition that may require service.</a:t>
                      </a:r>
                    </a:p>
                  </a:txBody>
                  <a:tcPr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400987022"/>
                  </a:ext>
                </a:extLst>
              </a:tr>
              <a:tr h="2013214">
                <a:tc>
                  <a:txBody>
                    <a:bodyPr/>
                    <a:lstStyle/>
                    <a:p>
                      <a:pPr marL="342900" indent="-342900">
                        <a:lnSpc>
                          <a:spcPct val="110000"/>
                        </a:lnSpc>
                        <a:spcBef>
                          <a:spcPts val="0"/>
                        </a:spcBef>
                        <a:spcAft>
                          <a:spcPts val="1200"/>
                        </a:spcAft>
                        <a:buFont typeface="+mj-lt"/>
                        <a:buAutoNum type="arabicPeriod"/>
                      </a:pPr>
                      <a:r>
                        <a:rPr lang="en-US" sz="1600" dirty="0">
                          <a:solidFill>
                            <a:schemeClr val="accent6">
                              <a:lumMod val="50000"/>
                            </a:schemeClr>
                          </a:solidFill>
                        </a:rPr>
                        <a:t>If available, switch to another MAQUET IABP and contact MAQUET Service for system diagnosis.</a:t>
                      </a:r>
                    </a:p>
                    <a:p>
                      <a:pPr marL="342900" indent="-342900">
                        <a:lnSpc>
                          <a:spcPct val="110000"/>
                        </a:lnSpc>
                        <a:spcBef>
                          <a:spcPts val="0"/>
                        </a:spcBef>
                        <a:spcAft>
                          <a:spcPts val="1200"/>
                        </a:spcAft>
                        <a:buFont typeface="+mj-lt"/>
                        <a:buAutoNum type="arabicPeriod"/>
                      </a:pPr>
                      <a:r>
                        <a:rPr lang="en-US" sz="1600" dirty="0">
                          <a:solidFill>
                            <a:schemeClr val="accent6">
                              <a:lumMod val="50000"/>
                            </a:schemeClr>
                          </a:solidFill>
                        </a:rPr>
                        <a:t>If another MAQUET IABP is not available, verify IABP functionality and continue use. IABP may reset the User Interface display causing a brief blanking of the video display screens.</a:t>
                      </a:r>
                    </a:p>
                    <a:p>
                      <a:pPr marL="342900" indent="-342900">
                        <a:lnSpc>
                          <a:spcPct val="110000"/>
                        </a:lnSpc>
                        <a:spcBef>
                          <a:spcPts val="0"/>
                        </a:spcBef>
                        <a:spcAft>
                          <a:spcPts val="1200"/>
                        </a:spcAft>
                        <a:buFont typeface="+mj-lt"/>
                        <a:buAutoNum type="arabicPeriod"/>
                      </a:pPr>
                      <a:r>
                        <a:rPr lang="en-US" sz="1600" dirty="0">
                          <a:solidFill>
                            <a:schemeClr val="accent6">
                              <a:lumMod val="50000"/>
                            </a:schemeClr>
                          </a:solidFill>
                        </a:rPr>
                        <a:t>Once IABP use is discontinued, contact MAQUET Service for system diagnosis.</a:t>
                      </a:r>
                    </a:p>
                  </a:txBody>
                  <a:tcPr marT="91440" marB="9144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8201024"/>
                  </a:ext>
                </a:extLst>
              </a:tr>
            </a:tbl>
          </a:graphicData>
        </a:graphic>
      </p:graphicFrame>
      <p:sp>
        <p:nvSpPr>
          <p:cNvPr id="11" name="Footer Placeholder 10">
            <a:extLst>
              <a:ext uri="{FF2B5EF4-FFF2-40B4-BE49-F238E27FC236}">
                <a16:creationId xmlns:a16="http://schemas.microsoft.com/office/drawing/2014/main" id="{44DBE3CB-C69E-86E3-8126-506B72E544FB}"/>
              </a:ext>
            </a:extLst>
          </p:cNvPr>
          <p:cNvSpPr>
            <a:spLocks noGrp="1"/>
          </p:cNvSpPr>
          <p:nvPr>
            <p:ph type="ftr" sz="quarter" idx="3"/>
          </p:nvPr>
        </p:nvSpPr>
        <p:spPr>
          <a:xfrm>
            <a:off x="696000" y="6437376"/>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MCA00001738 Rev A</a:t>
            </a:r>
          </a:p>
        </p:txBody>
      </p:sp>
      <p:sp>
        <p:nvSpPr>
          <p:cNvPr id="12" name="Slide Number Placeholder 11">
            <a:extLst>
              <a:ext uri="{FF2B5EF4-FFF2-40B4-BE49-F238E27FC236}">
                <a16:creationId xmlns:a16="http://schemas.microsoft.com/office/drawing/2014/main" id="{282282BE-6BFB-C55B-BCC3-3041083D3D4F}"/>
              </a:ext>
            </a:extLst>
          </p:cNvPr>
          <p:cNvSpPr>
            <a:spLocks noGrp="1"/>
          </p:cNvSpPr>
          <p:nvPr>
            <p:ph type="sldNum" sz="quarter" idx="4"/>
          </p:nvPr>
        </p:nvSpPr>
        <p:spPr>
          <a:xfrm>
            <a:off x="696000" y="6559200"/>
            <a:ext cx="8640000" cy="1080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896976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A815-DA38-4AB1-8A8D-E2FD7E5431E2}"/>
              </a:ext>
            </a:extLst>
          </p:cNvPr>
          <p:cNvSpPr>
            <a:spLocks noGrp="1"/>
          </p:cNvSpPr>
          <p:nvPr>
            <p:ph type="title"/>
          </p:nvPr>
        </p:nvSpPr>
        <p:spPr/>
        <p:txBody>
          <a:bodyPr/>
          <a:lstStyle/>
          <a:p>
            <a:r>
              <a:rPr lang="en-US" sz="3600" dirty="0"/>
              <a:t>Cybersecurity vulnerabilities - Ripple20 </a:t>
            </a:r>
          </a:p>
        </p:txBody>
      </p:sp>
      <p:sp>
        <p:nvSpPr>
          <p:cNvPr id="5" name="Footer Placeholder 4">
            <a:extLst>
              <a:ext uri="{FF2B5EF4-FFF2-40B4-BE49-F238E27FC236}">
                <a16:creationId xmlns:a16="http://schemas.microsoft.com/office/drawing/2014/main" id="{DCA00406-7F30-457F-8F07-04AAB51C7364}"/>
              </a:ext>
            </a:extLst>
          </p:cNvPr>
          <p:cNvSpPr>
            <a:spLocks noGrp="1"/>
          </p:cNvSpPr>
          <p:nvPr>
            <p:ph type="ftr" sz="quarter" idx="3"/>
          </p:nvPr>
        </p:nvSpPr>
        <p:spPr>
          <a:xfrm>
            <a:off x="696000" y="6437376"/>
            <a:ext cx="8640000" cy="108000"/>
          </a:xfrm>
        </p:spPr>
        <p:txBody>
          <a:bodyPr/>
          <a:lstStyle/>
          <a:p>
            <a:r>
              <a:rPr lang="en-US" dirty="0"/>
              <a:t>MCA00001738 Rev A</a:t>
            </a:r>
          </a:p>
        </p:txBody>
      </p:sp>
      <p:sp>
        <p:nvSpPr>
          <p:cNvPr id="6" name="Slide Number Placeholder 5">
            <a:extLst>
              <a:ext uri="{FF2B5EF4-FFF2-40B4-BE49-F238E27FC236}">
                <a16:creationId xmlns:a16="http://schemas.microsoft.com/office/drawing/2014/main" id="{F2B008B6-D039-4035-ADE5-1F1DF1365875}"/>
              </a:ext>
            </a:extLst>
          </p:cNvPr>
          <p:cNvSpPr>
            <a:spLocks noGrp="1"/>
          </p:cNvSpPr>
          <p:nvPr>
            <p:ph type="sldNum" sz="quarter" idx="4"/>
          </p:nvPr>
        </p:nvSpPr>
        <p:spPr/>
        <p:txBody>
          <a:bodyPr/>
          <a:lstStyle/>
          <a:p>
            <a:r>
              <a:rPr lang="en-US"/>
              <a:t>Page </a:t>
            </a:r>
            <a:fld id="{C2FE92B8-3297-49BF-866E-FDAA607BBC0B}" type="slidenum">
              <a:rPr lang="en-US" smtClean="0"/>
              <a:pPr/>
              <a:t>54</a:t>
            </a:fld>
            <a:endParaRPr lang="en-US"/>
          </a:p>
        </p:txBody>
      </p:sp>
    </p:spTree>
    <p:custDataLst>
      <p:tags r:id="rId1"/>
    </p:custDataLst>
    <p:extLst>
      <p:ext uri="{BB962C8B-B14F-4D97-AF65-F5344CB8AC3E}">
        <p14:creationId xmlns:p14="http://schemas.microsoft.com/office/powerpoint/2010/main" val="5082306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05099063-8370-47A7-AF2F-2B762B01C57A}"/>
              </a:ext>
            </a:extLst>
          </p:cNvPr>
          <p:cNvSpPr>
            <a:spLocks noGrp="1"/>
          </p:cNvSpPr>
          <p:nvPr>
            <p:ph type="title"/>
          </p:nvPr>
        </p:nvSpPr>
        <p:spPr>
          <a:xfrm>
            <a:off x="696000" y="412225"/>
            <a:ext cx="10800000" cy="676800"/>
          </a:xfrm>
        </p:spPr>
        <p:txBody>
          <a:bodyPr/>
          <a:lstStyle/>
          <a:p>
            <a:r>
              <a:rPr lang="en-US" dirty="0"/>
              <a:t>Cybersecurity vulnerabilities - Ripple20 </a:t>
            </a:r>
            <a:endParaRPr lang="sv-SE" dirty="0"/>
          </a:p>
        </p:txBody>
      </p:sp>
      <p:sp>
        <p:nvSpPr>
          <p:cNvPr id="16" name="Content Placeholder 1">
            <a:extLst>
              <a:ext uri="{FF2B5EF4-FFF2-40B4-BE49-F238E27FC236}">
                <a16:creationId xmlns:a16="http://schemas.microsoft.com/office/drawing/2014/main" id="{A5452B4F-F82E-4228-8EDD-E6DA4F52DC03}"/>
              </a:ext>
            </a:extLst>
          </p:cNvPr>
          <p:cNvSpPr txBox="1">
            <a:spLocks/>
          </p:cNvSpPr>
          <p:nvPr/>
        </p:nvSpPr>
        <p:spPr>
          <a:xfrm>
            <a:off x="696000" y="1737360"/>
            <a:ext cx="9012444" cy="4206240"/>
          </a:xfrm>
          <a:prstGeom prst="rect">
            <a:avLst/>
          </a:prstGeom>
        </p:spPr>
        <p:txBody>
          <a:bodyPr vert="horz" lIns="0" tIns="0" rIns="0" bIns="0" rtlCol="0" anchor="t">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0"/>
              </a:spcBef>
              <a:spcAft>
                <a:spcPts val="600"/>
              </a:spcAft>
              <a:buFont typeface="Arial" panose="020B0604020202020204" pitchFamily="34" charset="0"/>
              <a:buNone/>
            </a:pPr>
            <a:r>
              <a:rPr lang="en-US" sz="1800" b="1" dirty="0">
                <a:solidFill>
                  <a:schemeClr val="bg2"/>
                </a:solidFill>
                <a:ea typeface="Times New Roman" panose="02020603050405020304" pitchFamily="18" charset="0"/>
                <a:cs typeface="Times New Roman" panose="02020603050405020304" pitchFamily="18" charset="0"/>
              </a:rPr>
              <a:t>Reason for update</a:t>
            </a:r>
            <a:endParaRPr lang="en-US" sz="1800" dirty="0">
              <a:solidFill>
                <a:schemeClr val="bg2"/>
              </a:solidFill>
              <a:ea typeface="Times New Roman" panose="02020603050405020304" pitchFamily="18" charset="0"/>
              <a:cs typeface="Times New Roman" panose="02020603050405020304" pitchFamily="18" charset="0"/>
            </a:endParaRPr>
          </a:p>
          <a:p>
            <a:pPr marL="182880" indent="-182880">
              <a:lnSpc>
                <a:spcPct val="120000"/>
              </a:lnSpc>
              <a:spcBef>
                <a:spcPts val="0"/>
              </a:spcBef>
              <a:spcAft>
                <a:spcPts val="600"/>
              </a:spcAft>
            </a:pPr>
            <a:r>
              <a:rPr lang="en-US" dirty="0">
                <a:solidFill>
                  <a:srgbClr val="595857">
                    <a:lumMod val="50000"/>
                  </a:srgbClr>
                </a:solidFill>
                <a:ea typeface="Times New Roman" panose="02020603050405020304" pitchFamily="18" charset="0"/>
                <a:cs typeface="Times New Roman" panose="02020603050405020304" pitchFamily="18" charset="0"/>
              </a:rPr>
              <a:t>Previously Datascope/Getinge initiated a voluntary Medical Device Correction for the Cardiosave Hybrid and Cardiosave Rescue Intra-Aortic Balloon Pump (IABP) due to cybersecurity vulnerabilities.</a:t>
            </a:r>
          </a:p>
          <a:p>
            <a:pPr marL="182880" indent="-182880">
              <a:lnSpc>
                <a:spcPct val="120000"/>
              </a:lnSpc>
              <a:spcBef>
                <a:spcPts val="0"/>
              </a:spcBef>
              <a:spcAft>
                <a:spcPts val="600"/>
              </a:spcAft>
            </a:pPr>
            <a:r>
              <a:rPr lang="en-US" dirty="0">
                <a:solidFill>
                  <a:srgbClr val="595857">
                    <a:lumMod val="50000"/>
                  </a:srgbClr>
                </a:solidFill>
                <a:ea typeface="Times New Roman" panose="02020603050405020304" pitchFamily="18" charset="0"/>
                <a:cs typeface="Times New Roman" panose="02020603050405020304" pitchFamily="18" charset="0"/>
              </a:rPr>
              <a:t>These vulnerabilities may have resulted in a loss of communication to the Hospital Information System/Clinical Information System (HIS/CIS).</a:t>
            </a:r>
          </a:p>
          <a:p>
            <a:pPr marL="182880" indent="-182880">
              <a:lnSpc>
                <a:spcPct val="120000"/>
              </a:lnSpc>
              <a:spcBef>
                <a:spcPts val="0"/>
              </a:spcBef>
              <a:spcAft>
                <a:spcPts val="600"/>
              </a:spcAft>
            </a:pPr>
            <a:endParaRPr lang="en-US" dirty="0">
              <a:solidFill>
                <a:srgbClr val="595857">
                  <a:lumMod val="50000"/>
                </a:srgbClr>
              </a:solidFill>
              <a:ea typeface="Times New Roman" panose="02020603050405020304" pitchFamily="18" charset="0"/>
              <a:cs typeface="Times New Roman" panose="02020603050405020304" pitchFamily="18" charset="0"/>
            </a:endParaRPr>
          </a:p>
        </p:txBody>
      </p:sp>
      <p:sp>
        <p:nvSpPr>
          <p:cNvPr id="13" name="Slide Number Placeholder 5">
            <a:extLst>
              <a:ext uri="{FF2B5EF4-FFF2-40B4-BE49-F238E27FC236}">
                <a16:creationId xmlns:a16="http://schemas.microsoft.com/office/drawing/2014/main" id="{F2B008B6-D039-4035-ADE5-1F1DF1365875}"/>
              </a:ext>
            </a:extLst>
          </p:cNvPr>
          <p:cNvSpPr>
            <a:spLocks noGrp="1"/>
          </p:cNvSpPr>
          <p:nvPr>
            <p:ph type="sldNum" sz="quarter" idx="4294967295"/>
          </p:nvPr>
        </p:nvSpPr>
        <p:spPr>
          <a:xfrm>
            <a:off x="696000" y="6559200"/>
            <a:ext cx="8640000" cy="108000"/>
          </a:xfrm>
          <a:prstGeom prst="rect">
            <a:avLst/>
          </a:prstGeom>
        </p:spPr>
        <p:txBody>
          <a:bodyPr anchor="ctr"/>
          <a:lstStyle/>
          <a:p>
            <a:r>
              <a:rPr lang="en-US" sz="800"/>
              <a:t>Page </a:t>
            </a:r>
            <a:fld id="{C2FE92B8-3297-49BF-866E-FDAA607BBC0B}" type="slidenum">
              <a:rPr lang="en-US" sz="800" smtClean="0"/>
              <a:pPr/>
              <a:t>55</a:t>
            </a:fld>
            <a:endParaRPr lang="en-US" sz="800"/>
          </a:p>
        </p:txBody>
      </p:sp>
      <p:sp>
        <p:nvSpPr>
          <p:cNvPr id="15" name="Footer Placeholder 4">
            <a:extLst>
              <a:ext uri="{FF2B5EF4-FFF2-40B4-BE49-F238E27FC236}">
                <a16:creationId xmlns:a16="http://schemas.microsoft.com/office/drawing/2014/main" id="{DCA00406-7F30-457F-8F07-04AAB51C7364}"/>
              </a:ext>
            </a:extLst>
          </p:cNvPr>
          <p:cNvSpPr>
            <a:spLocks noGrp="1"/>
          </p:cNvSpPr>
          <p:nvPr>
            <p:ph type="ftr" sz="quarter" idx="4294967295"/>
          </p:nvPr>
        </p:nvSpPr>
        <p:spPr>
          <a:xfrm>
            <a:off x="696000" y="6437376"/>
            <a:ext cx="8640000" cy="108000"/>
          </a:xfrm>
          <a:prstGeom prst="rect">
            <a:avLst/>
          </a:prstGeom>
        </p:spPr>
        <p:txBody>
          <a:bodyPr anchor="ctr"/>
          <a:lstStyle/>
          <a:p>
            <a:r>
              <a:rPr lang="en-US" sz="800" dirty="0"/>
              <a:t>MCA00001738 Rev A</a:t>
            </a:r>
          </a:p>
        </p:txBody>
      </p:sp>
    </p:spTree>
    <p:custDataLst>
      <p:tags r:id="rId1"/>
    </p:custDataLst>
    <p:extLst>
      <p:ext uri="{BB962C8B-B14F-4D97-AF65-F5344CB8AC3E}">
        <p14:creationId xmlns:p14="http://schemas.microsoft.com/office/powerpoint/2010/main" val="20188962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05099063-8370-47A7-AF2F-2B762B01C57A}"/>
              </a:ext>
            </a:extLst>
          </p:cNvPr>
          <p:cNvSpPr>
            <a:spLocks noGrp="1"/>
          </p:cNvSpPr>
          <p:nvPr>
            <p:ph type="title"/>
          </p:nvPr>
        </p:nvSpPr>
        <p:spPr>
          <a:xfrm>
            <a:off x="696000" y="412225"/>
            <a:ext cx="10800000" cy="676800"/>
          </a:xfrm>
        </p:spPr>
        <p:txBody>
          <a:bodyPr/>
          <a:lstStyle/>
          <a:p>
            <a:r>
              <a:rPr lang="en-US" dirty="0"/>
              <a:t>Cybersecurity vulnerabilities - Ripple20</a:t>
            </a:r>
            <a:endParaRPr lang="sv-SE" dirty="0"/>
          </a:p>
        </p:txBody>
      </p:sp>
      <p:sp>
        <p:nvSpPr>
          <p:cNvPr id="16" name="Content Placeholder 1">
            <a:extLst>
              <a:ext uri="{FF2B5EF4-FFF2-40B4-BE49-F238E27FC236}">
                <a16:creationId xmlns:a16="http://schemas.microsoft.com/office/drawing/2014/main" id="{A5452B4F-F82E-4228-8EDD-E6DA4F52DC03}"/>
              </a:ext>
            </a:extLst>
          </p:cNvPr>
          <p:cNvSpPr txBox="1">
            <a:spLocks/>
          </p:cNvSpPr>
          <p:nvPr/>
        </p:nvSpPr>
        <p:spPr>
          <a:xfrm>
            <a:off x="696000" y="1737360"/>
            <a:ext cx="5486400" cy="4389120"/>
          </a:xfrm>
          <a:prstGeom prst="rect">
            <a:avLst/>
          </a:prstGeom>
        </p:spPr>
        <p:txBody>
          <a:bodyPr vert="horz" lIns="0" tIns="0" rIns="0" bIns="0" rtlCol="0" anchor="t">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0"/>
              </a:spcBef>
              <a:spcAft>
                <a:spcPts val="600"/>
              </a:spcAft>
              <a:buFont typeface="Arial" panose="020B0604020202020204" pitchFamily="34" charset="0"/>
              <a:buNone/>
            </a:pPr>
            <a:r>
              <a:rPr lang="en-US" sz="1800" b="1" dirty="0">
                <a:solidFill>
                  <a:schemeClr val="bg2"/>
                </a:solidFill>
                <a:ea typeface="Times New Roman" panose="02020603050405020304" pitchFamily="18" charset="0"/>
                <a:cs typeface="Times New Roman" panose="02020603050405020304" pitchFamily="18" charset="0"/>
              </a:rPr>
              <a:t>Description</a:t>
            </a:r>
          </a:p>
          <a:p>
            <a:pPr marL="182880" indent="-182880">
              <a:lnSpc>
                <a:spcPct val="120000"/>
              </a:lnSpc>
              <a:spcBef>
                <a:spcPts val="0"/>
              </a:spcBef>
              <a:spcAft>
                <a:spcPts val="600"/>
              </a:spcAft>
            </a:pPr>
            <a:r>
              <a:rPr lang="en-US" dirty="0">
                <a:solidFill>
                  <a:srgbClr val="595857">
                    <a:lumMod val="50000"/>
                  </a:srgbClr>
                </a:solidFill>
                <a:ea typeface="Times New Roman" panose="02020603050405020304" pitchFamily="18" charset="0"/>
                <a:cs typeface="Times New Roman" panose="02020603050405020304" pitchFamily="18" charset="0"/>
              </a:rPr>
              <a:t>With this Field Safety Corrective Action users were instructed to disconnect the Ethernet cable from the Cardiosave Ethernet Port identified [Figure 1]. </a:t>
            </a:r>
          </a:p>
          <a:p>
            <a:pPr marL="182880" indent="-182880">
              <a:lnSpc>
                <a:spcPct val="120000"/>
              </a:lnSpc>
              <a:spcBef>
                <a:spcPts val="0"/>
              </a:spcBef>
              <a:spcAft>
                <a:spcPts val="600"/>
              </a:spcAft>
            </a:pPr>
            <a:r>
              <a:rPr lang="en-US" dirty="0">
                <a:solidFill>
                  <a:srgbClr val="595857">
                    <a:lumMod val="50000"/>
                  </a:srgbClr>
                </a:solidFill>
                <a:ea typeface="Times New Roman" panose="02020603050405020304" pitchFamily="18" charset="0"/>
                <a:cs typeface="Times New Roman" panose="02020603050405020304" pitchFamily="18" charset="0"/>
              </a:rPr>
              <a:t>Additionally customers were given instruction for turning off Network Connections.</a:t>
            </a:r>
          </a:p>
          <a:p>
            <a:pPr marL="182880" indent="-182880">
              <a:lnSpc>
                <a:spcPct val="120000"/>
              </a:lnSpc>
              <a:spcBef>
                <a:spcPts val="0"/>
              </a:spcBef>
              <a:spcAft>
                <a:spcPts val="600"/>
              </a:spcAft>
            </a:pPr>
            <a:r>
              <a:rPr lang="en-US" dirty="0">
                <a:solidFill>
                  <a:srgbClr val="595857">
                    <a:lumMod val="50000"/>
                  </a:srgbClr>
                </a:solidFill>
                <a:ea typeface="Times New Roman" panose="02020603050405020304" pitchFamily="18" charset="0"/>
                <a:cs typeface="Times New Roman" panose="02020603050405020304" pitchFamily="18" charset="0"/>
              </a:rPr>
              <a:t>With the installation of D.00 software this issue is resolved.</a:t>
            </a:r>
          </a:p>
          <a:p>
            <a:pPr marL="182880" indent="-182880">
              <a:lnSpc>
                <a:spcPct val="120000"/>
              </a:lnSpc>
              <a:spcBef>
                <a:spcPts val="0"/>
              </a:spcBef>
              <a:spcAft>
                <a:spcPts val="600"/>
              </a:spcAft>
            </a:pPr>
            <a:r>
              <a:rPr lang="en-US" dirty="0">
                <a:solidFill>
                  <a:srgbClr val="595857">
                    <a:lumMod val="50000"/>
                  </a:srgbClr>
                </a:solidFill>
                <a:ea typeface="Times New Roman" panose="02020603050405020304" pitchFamily="18" charset="0"/>
                <a:cs typeface="Times New Roman" panose="02020603050405020304" pitchFamily="18" charset="0"/>
              </a:rPr>
              <a:t>The user is now able to reconnect the Ethernet cable to the Cardiosave Ethernet port and </a:t>
            </a:r>
            <a:r>
              <a:rPr lang="en-US" dirty="0"/>
              <a:t>turn on Network Connections via the Network Connections settings in the Pump Options menu </a:t>
            </a:r>
            <a:r>
              <a:rPr lang="en-US" dirty="0">
                <a:solidFill>
                  <a:srgbClr val="595857">
                    <a:lumMod val="50000"/>
                  </a:srgbClr>
                </a:solidFill>
                <a:ea typeface="Times New Roman" panose="02020603050405020304" pitchFamily="18" charset="0"/>
                <a:cs typeface="Times New Roman" panose="02020603050405020304" pitchFamily="18" charset="0"/>
              </a:rPr>
              <a:t>[Figure 2].</a:t>
            </a:r>
          </a:p>
          <a:p>
            <a:pPr marL="0" indent="0">
              <a:lnSpc>
                <a:spcPct val="120000"/>
              </a:lnSpc>
              <a:spcBef>
                <a:spcPts val="0"/>
              </a:spcBef>
              <a:spcAft>
                <a:spcPts val="600"/>
              </a:spcAft>
              <a:buNone/>
            </a:pPr>
            <a:endParaRPr lang="en-US" dirty="0">
              <a:solidFill>
                <a:srgbClr val="595857">
                  <a:lumMod val="50000"/>
                </a:srgbClr>
              </a:solidFill>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lum bright="11000" contrast="-15000"/>
            <a:extLst>
              <a:ext uri="{28A0092B-C50C-407E-A947-70E740481C1C}">
                <a14:useLocalDpi xmlns:a14="http://schemas.microsoft.com/office/drawing/2010/main" val="0"/>
              </a:ext>
            </a:extLst>
          </a:blip>
          <a:srcRect/>
          <a:stretch>
            <a:fillRect/>
          </a:stretch>
        </p:blipFill>
        <p:spPr bwMode="auto">
          <a:xfrm>
            <a:off x="6757538" y="2010730"/>
            <a:ext cx="5156337" cy="1828800"/>
          </a:xfrm>
          <a:prstGeom prst="rect">
            <a:avLst/>
          </a:prstGeom>
          <a:noFill/>
          <a:ln>
            <a:noFill/>
          </a:ln>
        </p:spPr>
      </p:pic>
      <p:sp>
        <p:nvSpPr>
          <p:cNvPr id="17" name="TextBox 16"/>
          <p:cNvSpPr txBox="1"/>
          <p:nvPr/>
        </p:nvSpPr>
        <p:spPr>
          <a:xfrm>
            <a:off x="8284146" y="3871059"/>
            <a:ext cx="2103120" cy="187424"/>
          </a:xfrm>
          <a:prstGeom prst="rect">
            <a:avLst/>
          </a:prstGeom>
          <a:noFill/>
        </p:spPr>
        <p:txBody>
          <a:bodyPr wrap="square" lIns="0" tIns="0" rIns="0" bIns="0" rtlCol="0">
            <a:spAutoFit/>
          </a:bodyPr>
          <a:lstStyle/>
          <a:p>
            <a:pPr algn="ctr">
              <a:lnSpc>
                <a:spcPct val="110000"/>
              </a:lnSpc>
              <a:spcBef>
                <a:spcPts val="1200"/>
              </a:spcBef>
            </a:pPr>
            <a:r>
              <a:rPr lang="en-US" sz="1200" i="1" dirty="0">
                <a:solidFill>
                  <a:schemeClr val="accent6"/>
                </a:solidFill>
              </a:rPr>
              <a:t>Figure 1</a:t>
            </a:r>
          </a:p>
        </p:txBody>
      </p:sp>
      <p:pic>
        <p:nvPicPr>
          <p:cNvPr id="18" name="Picture 17" descr="C:\Users\u2435354\AppData\Local\Borland\CaliberRM\IMageCache\979ECE57-9569-457D-9A42-96B241B6F310.bmp"/>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653500" y="5776496"/>
            <a:ext cx="3364409" cy="274320"/>
          </a:xfrm>
          <a:prstGeom prst="rect">
            <a:avLst/>
          </a:prstGeom>
          <a:noFill/>
          <a:ln>
            <a:noFill/>
          </a:ln>
        </p:spPr>
      </p:pic>
      <p:sp>
        <p:nvSpPr>
          <p:cNvPr id="19" name="TextBox 18"/>
          <p:cNvSpPr txBox="1"/>
          <p:nvPr/>
        </p:nvSpPr>
        <p:spPr>
          <a:xfrm>
            <a:off x="8284146" y="6083060"/>
            <a:ext cx="2103120" cy="187424"/>
          </a:xfrm>
          <a:prstGeom prst="rect">
            <a:avLst/>
          </a:prstGeom>
          <a:noFill/>
        </p:spPr>
        <p:txBody>
          <a:bodyPr wrap="square" lIns="0" tIns="0" rIns="0" bIns="0" rtlCol="0">
            <a:spAutoFit/>
          </a:bodyPr>
          <a:lstStyle/>
          <a:p>
            <a:pPr algn="ctr">
              <a:lnSpc>
                <a:spcPct val="110000"/>
              </a:lnSpc>
              <a:spcBef>
                <a:spcPts val="1200"/>
              </a:spcBef>
            </a:pPr>
            <a:r>
              <a:rPr lang="en-US" sz="1200" i="1" dirty="0">
                <a:solidFill>
                  <a:schemeClr val="accent6"/>
                </a:solidFill>
              </a:rPr>
              <a:t>Figure 2</a:t>
            </a:r>
          </a:p>
        </p:txBody>
      </p:sp>
      <p:pic>
        <p:nvPicPr>
          <p:cNvPr id="20" name="Picture 19" descr="C:\Users\u2435354\AppData\Local\Borland\CaliberRM\IMageCache\D859EE14-4DEB-4D5F-8BB2-5132FB6C25EB.bmp"/>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267924" y="4240477"/>
            <a:ext cx="4135563" cy="1463040"/>
          </a:xfrm>
          <a:prstGeom prst="rect">
            <a:avLst/>
          </a:prstGeom>
          <a:noFill/>
          <a:ln>
            <a:noFill/>
          </a:ln>
        </p:spPr>
      </p:pic>
      <p:sp>
        <p:nvSpPr>
          <p:cNvPr id="13" name="Slide Number Placeholder 5">
            <a:extLst>
              <a:ext uri="{FF2B5EF4-FFF2-40B4-BE49-F238E27FC236}">
                <a16:creationId xmlns:a16="http://schemas.microsoft.com/office/drawing/2014/main" id="{F2B008B6-D039-4035-ADE5-1F1DF1365875}"/>
              </a:ext>
            </a:extLst>
          </p:cNvPr>
          <p:cNvSpPr>
            <a:spLocks noGrp="1"/>
          </p:cNvSpPr>
          <p:nvPr>
            <p:ph type="sldNum" sz="quarter" idx="4294967295"/>
          </p:nvPr>
        </p:nvSpPr>
        <p:spPr>
          <a:xfrm>
            <a:off x="696000" y="6559200"/>
            <a:ext cx="8640000" cy="108000"/>
          </a:xfrm>
          <a:prstGeom prst="rect">
            <a:avLst/>
          </a:prstGeom>
        </p:spPr>
        <p:txBody>
          <a:bodyPr anchor="ctr"/>
          <a:lstStyle/>
          <a:p>
            <a:r>
              <a:rPr lang="en-US" sz="800"/>
              <a:t>Page </a:t>
            </a:r>
            <a:fld id="{C2FE92B8-3297-49BF-866E-FDAA607BBC0B}" type="slidenum">
              <a:rPr lang="en-US" sz="800" smtClean="0"/>
              <a:pPr/>
              <a:t>56</a:t>
            </a:fld>
            <a:endParaRPr lang="en-US" sz="800"/>
          </a:p>
        </p:txBody>
      </p:sp>
      <p:sp>
        <p:nvSpPr>
          <p:cNvPr id="15" name="Footer Placeholder 4">
            <a:extLst>
              <a:ext uri="{FF2B5EF4-FFF2-40B4-BE49-F238E27FC236}">
                <a16:creationId xmlns:a16="http://schemas.microsoft.com/office/drawing/2014/main" id="{DCA00406-7F30-457F-8F07-04AAB51C7364}"/>
              </a:ext>
            </a:extLst>
          </p:cNvPr>
          <p:cNvSpPr>
            <a:spLocks noGrp="1"/>
          </p:cNvSpPr>
          <p:nvPr>
            <p:ph type="ftr" sz="quarter" idx="4294967295"/>
          </p:nvPr>
        </p:nvSpPr>
        <p:spPr>
          <a:xfrm>
            <a:off x="696000" y="6437376"/>
            <a:ext cx="8640000" cy="108000"/>
          </a:xfrm>
          <a:prstGeom prst="rect">
            <a:avLst/>
          </a:prstGeom>
        </p:spPr>
        <p:txBody>
          <a:bodyPr anchor="ctr"/>
          <a:lstStyle/>
          <a:p>
            <a:r>
              <a:rPr lang="en-US" sz="800" dirty="0"/>
              <a:t>MCA00001738 Rev A</a:t>
            </a:r>
          </a:p>
        </p:txBody>
      </p:sp>
    </p:spTree>
    <p:custDataLst>
      <p:tags r:id="rId1"/>
    </p:custDataLst>
    <p:extLst>
      <p:ext uri="{BB962C8B-B14F-4D97-AF65-F5344CB8AC3E}">
        <p14:creationId xmlns:p14="http://schemas.microsoft.com/office/powerpoint/2010/main" val="41288378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A815-DA38-4AB1-8A8D-E2FD7E5431E2}"/>
              </a:ext>
            </a:extLst>
          </p:cNvPr>
          <p:cNvSpPr>
            <a:spLocks noGrp="1"/>
          </p:cNvSpPr>
          <p:nvPr>
            <p:ph type="title"/>
          </p:nvPr>
        </p:nvSpPr>
        <p:spPr/>
        <p:txBody>
          <a:bodyPr/>
          <a:lstStyle/>
          <a:p>
            <a:r>
              <a:rPr lang="en-US" sz="3600"/>
              <a:t>Network IP Address Configuration Relocated</a:t>
            </a:r>
          </a:p>
        </p:txBody>
      </p:sp>
      <p:sp>
        <p:nvSpPr>
          <p:cNvPr id="5" name="Footer Placeholder 4">
            <a:extLst>
              <a:ext uri="{FF2B5EF4-FFF2-40B4-BE49-F238E27FC236}">
                <a16:creationId xmlns:a16="http://schemas.microsoft.com/office/drawing/2014/main" id="{DCA00406-7F30-457F-8F07-04AAB51C7364}"/>
              </a:ext>
            </a:extLst>
          </p:cNvPr>
          <p:cNvSpPr>
            <a:spLocks noGrp="1"/>
          </p:cNvSpPr>
          <p:nvPr>
            <p:ph type="ftr" sz="quarter" idx="3"/>
          </p:nvPr>
        </p:nvSpPr>
        <p:spPr>
          <a:xfrm>
            <a:off x="696000" y="6437376"/>
            <a:ext cx="8640000" cy="108000"/>
          </a:xfrm>
        </p:spPr>
        <p:txBody>
          <a:bodyPr/>
          <a:lstStyle/>
          <a:p>
            <a:r>
              <a:rPr lang="en-US"/>
              <a:t>MCA00001738 Rev A</a:t>
            </a:r>
          </a:p>
        </p:txBody>
      </p:sp>
      <p:sp>
        <p:nvSpPr>
          <p:cNvPr id="6" name="Slide Number Placeholder 5">
            <a:extLst>
              <a:ext uri="{FF2B5EF4-FFF2-40B4-BE49-F238E27FC236}">
                <a16:creationId xmlns:a16="http://schemas.microsoft.com/office/drawing/2014/main" id="{F2B008B6-D039-4035-ADE5-1F1DF1365875}"/>
              </a:ext>
            </a:extLst>
          </p:cNvPr>
          <p:cNvSpPr>
            <a:spLocks noGrp="1"/>
          </p:cNvSpPr>
          <p:nvPr>
            <p:ph type="sldNum" sz="quarter" idx="4"/>
          </p:nvPr>
        </p:nvSpPr>
        <p:spPr/>
        <p:txBody>
          <a:bodyPr/>
          <a:lstStyle/>
          <a:p>
            <a:r>
              <a:rPr lang="en-US"/>
              <a:t>Page </a:t>
            </a:r>
            <a:fld id="{C2FE92B8-3297-49BF-866E-FDAA607BBC0B}" type="slidenum">
              <a:rPr lang="en-US" smtClean="0"/>
              <a:pPr/>
              <a:t>57</a:t>
            </a:fld>
            <a:endParaRPr lang="en-US"/>
          </a:p>
        </p:txBody>
      </p:sp>
    </p:spTree>
    <p:custDataLst>
      <p:tags r:id="rId1"/>
    </p:custDataLst>
    <p:extLst>
      <p:ext uri="{BB962C8B-B14F-4D97-AF65-F5344CB8AC3E}">
        <p14:creationId xmlns:p14="http://schemas.microsoft.com/office/powerpoint/2010/main" val="14743465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srcRect b="15781"/>
          <a:stretch/>
        </p:blipFill>
        <p:spPr>
          <a:xfrm>
            <a:off x="6492239" y="1764792"/>
            <a:ext cx="4985381" cy="3157404"/>
          </a:xfrm>
          <a:prstGeom prst="rect">
            <a:avLst/>
          </a:prstGeom>
          <a:ln w="38100">
            <a:solidFill>
              <a:schemeClr val="bg1">
                <a:lumMod val="85000"/>
              </a:schemeClr>
            </a:solidFill>
          </a:ln>
        </p:spPr>
      </p:pic>
      <p:sp>
        <p:nvSpPr>
          <p:cNvPr id="10" name="Rectangle 9"/>
          <p:cNvSpPr/>
          <p:nvPr/>
        </p:nvSpPr>
        <p:spPr>
          <a:xfrm>
            <a:off x="9004763" y="3310301"/>
            <a:ext cx="2377440" cy="4572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120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cxnSp>
        <p:nvCxnSpPr>
          <p:cNvPr id="13" name="Straight Arrow Connector 12"/>
          <p:cNvCxnSpPr/>
          <p:nvPr/>
        </p:nvCxnSpPr>
        <p:spPr>
          <a:xfrm flipV="1">
            <a:off x="9138702" y="3838932"/>
            <a:ext cx="394010" cy="1524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itle 2">
            <a:extLst>
              <a:ext uri="{FF2B5EF4-FFF2-40B4-BE49-F238E27FC236}">
                <a16:creationId xmlns:a16="http://schemas.microsoft.com/office/drawing/2014/main" id="{05099063-8370-47A7-AF2F-2B762B01C57A}"/>
              </a:ext>
            </a:extLst>
          </p:cNvPr>
          <p:cNvSpPr>
            <a:spLocks noGrp="1"/>
          </p:cNvSpPr>
          <p:nvPr>
            <p:ph type="title"/>
          </p:nvPr>
        </p:nvSpPr>
        <p:spPr>
          <a:xfrm>
            <a:off x="696000" y="412225"/>
            <a:ext cx="10800000" cy="676800"/>
          </a:xfrm>
        </p:spPr>
        <p:txBody>
          <a:bodyPr/>
          <a:lstStyle/>
          <a:p>
            <a:r>
              <a:rPr lang="en-US"/>
              <a:t>Configuration of HIS/CIS</a:t>
            </a:r>
            <a:endParaRPr lang="sv-SE"/>
          </a:p>
        </p:txBody>
      </p:sp>
      <p:sp>
        <p:nvSpPr>
          <p:cNvPr id="15"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1091691"/>
            <a:ext cx="10801350" cy="345600"/>
          </a:xfrm>
        </p:spPr>
        <p:txBody>
          <a:bodyPr/>
          <a:lstStyle/>
          <a:p>
            <a:r>
              <a:rPr lang="en-US" dirty="0">
                <a:solidFill>
                  <a:schemeClr val="accent6"/>
                </a:solidFill>
              </a:rPr>
              <a:t>Network IP Address Configuration Relocated</a:t>
            </a:r>
            <a:endParaRPr lang="sv-SE" dirty="0">
              <a:solidFill>
                <a:schemeClr val="accent6"/>
              </a:solidFill>
            </a:endParaRPr>
          </a:p>
        </p:txBody>
      </p:sp>
      <p:sp>
        <p:nvSpPr>
          <p:cNvPr id="16" name="Content Placeholder 1">
            <a:extLst>
              <a:ext uri="{FF2B5EF4-FFF2-40B4-BE49-F238E27FC236}">
                <a16:creationId xmlns:a16="http://schemas.microsoft.com/office/drawing/2014/main" id="{A5452B4F-F82E-4228-8EDD-E6DA4F52DC03}"/>
              </a:ext>
            </a:extLst>
          </p:cNvPr>
          <p:cNvSpPr txBox="1">
            <a:spLocks/>
          </p:cNvSpPr>
          <p:nvPr/>
        </p:nvSpPr>
        <p:spPr>
          <a:xfrm>
            <a:off x="696000" y="1737360"/>
            <a:ext cx="5486400" cy="4206240"/>
          </a:xfrm>
          <a:prstGeom prst="rect">
            <a:avLst/>
          </a:prstGeom>
        </p:spPr>
        <p:txBody>
          <a:bodyPr vert="horz" lIns="0" tIns="0" rIns="0" bIns="0" rtlCol="0" anchor="t">
            <a:noAutofit/>
          </a:bodyPr>
          <a:lstStyle>
            <a:lvl1pPr marL="146050" indent="-14605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334963" indent="-180975" algn="l" defTabSz="914400" rtl="0" eaLnBrk="1" latinLnBrk="0" hangingPunct="1">
              <a:lnSpc>
                <a:spcPct val="110000"/>
              </a:lnSpc>
              <a:spcBef>
                <a:spcPts val="1200"/>
              </a:spcBef>
              <a:buFont typeface="Arial" panose="020B0604020202020204" pitchFamily="34" charset="0"/>
              <a:buChar char="‒"/>
              <a:defRPr sz="1400" kern="1200">
                <a:solidFill>
                  <a:schemeClr val="tx1"/>
                </a:solidFill>
                <a:latin typeface="+mn-lt"/>
                <a:ea typeface="+mn-ea"/>
                <a:cs typeface="+mn-cs"/>
              </a:defRPr>
            </a:lvl2pPr>
            <a:lvl3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3pPr>
            <a:lvl4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4pPr>
            <a:lvl5pPr marL="498475" indent="-158750" algn="l" defTabSz="914400" rtl="0" eaLnBrk="1" latinLnBrk="0" hangingPunct="1">
              <a:lnSpc>
                <a:spcPct val="110000"/>
              </a:lnSpc>
              <a:spcBef>
                <a:spcPts val="12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0"/>
              </a:spcBef>
              <a:spcAft>
                <a:spcPts val="600"/>
              </a:spcAft>
              <a:buFont typeface="Arial" panose="020B0604020202020204" pitchFamily="34" charset="0"/>
              <a:buNone/>
            </a:pPr>
            <a:r>
              <a:rPr lang="en-US" sz="1800" b="1" dirty="0">
                <a:solidFill>
                  <a:schemeClr val="bg2"/>
                </a:solidFill>
                <a:ea typeface="Times New Roman" panose="02020603050405020304" pitchFamily="18" charset="0"/>
                <a:cs typeface="Times New Roman" panose="02020603050405020304" pitchFamily="18" charset="0"/>
              </a:rPr>
              <a:t>Reason for update</a:t>
            </a:r>
            <a:endParaRPr lang="en-US" sz="1800" dirty="0">
              <a:solidFill>
                <a:schemeClr val="bg2"/>
              </a:solidFill>
              <a:ea typeface="Times New Roman" panose="02020603050405020304" pitchFamily="18" charset="0"/>
              <a:cs typeface="Times New Roman" panose="02020603050405020304" pitchFamily="18" charset="0"/>
            </a:endParaRPr>
          </a:p>
          <a:p>
            <a:pPr marL="182880" indent="-182880">
              <a:lnSpc>
                <a:spcPct val="120000"/>
              </a:lnSpc>
              <a:spcBef>
                <a:spcPts val="0"/>
              </a:spcBef>
              <a:spcAft>
                <a:spcPts val="600"/>
              </a:spcAft>
            </a:pPr>
            <a:r>
              <a:rPr lang="en-US" dirty="0">
                <a:solidFill>
                  <a:srgbClr val="595857">
                    <a:lumMod val="50000"/>
                  </a:srgbClr>
                </a:solidFill>
                <a:ea typeface="Times New Roman" panose="02020603050405020304" pitchFamily="18" charset="0"/>
                <a:cs typeface="Times New Roman" panose="02020603050405020304" pitchFamily="18" charset="0"/>
              </a:rPr>
              <a:t>Service departments have requested an update to the System Diagnostics menu structure to allow hospital personnel to set the system IP address from the Special Activation Menu.</a:t>
            </a:r>
          </a:p>
        </p:txBody>
      </p:sp>
      <p:sp>
        <p:nvSpPr>
          <p:cNvPr id="11" name="Slide Number Placeholder 5">
            <a:extLst>
              <a:ext uri="{FF2B5EF4-FFF2-40B4-BE49-F238E27FC236}">
                <a16:creationId xmlns:a16="http://schemas.microsoft.com/office/drawing/2014/main" id="{F2B008B6-D039-4035-ADE5-1F1DF1365875}"/>
              </a:ext>
            </a:extLst>
          </p:cNvPr>
          <p:cNvSpPr>
            <a:spLocks noGrp="1"/>
          </p:cNvSpPr>
          <p:nvPr>
            <p:ph type="sldNum" sz="quarter" idx="4294967295"/>
          </p:nvPr>
        </p:nvSpPr>
        <p:spPr>
          <a:xfrm>
            <a:off x="696000" y="6559200"/>
            <a:ext cx="8640000" cy="108000"/>
          </a:xfrm>
          <a:prstGeom prst="rect">
            <a:avLst/>
          </a:prstGeom>
        </p:spPr>
        <p:txBody>
          <a:bodyPr anchor="ctr"/>
          <a:lstStyle/>
          <a:p>
            <a:r>
              <a:rPr lang="en-US" sz="800"/>
              <a:t>Page </a:t>
            </a:r>
            <a:fld id="{C2FE92B8-3297-49BF-866E-FDAA607BBC0B}" type="slidenum">
              <a:rPr lang="en-US" sz="800" smtClean="0"/>
              <a:pPr/>
              <a:t>58</a:t>
            </a:fld>
            <a:endParaRPr lang="en-US" sz="800"/>
          </a:p>
        </p:txBody>
      </p:sp>
      <p:sp>
        <p:nvSpPr>
          <p:cNvPr id="17" name="Footer Placeholder 4">
            <a:extLst>
              <a:ext uri="{FF2B5EF4-FFF2-40B4-BE49-F238E27FC236}">
                <a16:creationId xmlns:a16="http://schemas.microsoft.com/office/drawing/2014/main" id="{DCA00406-7F30-457F-8F07-04AAB51C7364}"/>
              </a:ext>
            </a:extLst>
          </p:cNvPr>
          <p:cNvSpPr>
            <a:spLocks noGrp="1"/>
          </p:cNvSpPr>
          <p:nvPr>
            <p:ph type="ftr" sz="quarter" idx="4294967295"/>
          </p:nvPr>
        </p:nvSpPr>
        <p:spPr>
          <a:xfrm>
            <a:off x="696000" y="6437376"/>
            <a:ext cx="8640000" cy="108000"/>
          </a:xfrm>
          <a:prstGeom prst="rect">
            <a:avLst/>
          </a:prstGeom>
        </p:spPr>
        <p:txBody>
          <a:bodyPr anchor="ctr"/>
          <a:lstStyle/>
          <a:p>
            <a:r>
              <a:rPr lang="en-US" sz="800" dirty="0"/>
              <a:t>MCA00001738 Rev A</a:t>
            </a:r>
          </a:p>
        </p:txBody>
      </p:sp>
    </p:spTree>
    <p:custDataLst>
      <p:tags r:id="rId1"/>
    </p:custDataLst>
    <p:extLst>
      <p:ext uri="{BB962C8B-B14F-4D97-AF65-F5344CB8AC3E}">
        <p14:creationId xmlns:p14="http://schemas.microsoft.com/office/powerpoint/2010/main" val="37401400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5486400" cy="4206240"/>
          </a:xfrm>
        </p:spPr>
        <p:txBody>
          <a:bodyPr vert="horz" lIns="0" tIns="0" rIns="0" bIns="0" rtlCol="0" anchor="t">
            <a:noAutofit/>
          </a:bodyPr>
          <a:lstStyle/>
          <a:p>
            <a:pPr marL="182880" indent="-182880">
              <a:spcBef>
                <a:spcPts val="0"/>
              </a:spcBef>
              <a:spcAft>
                <a:spcPts val="600"/>
              </a:spcAft>
              <a:buNone/>
            </a:pPr>
            <a:r>
              <a:rPr lang="en-US" sz="1800" b="1" dirty="0">
                <a:solidFill>
                  <a:schemeClr val="bg2"/>
                </a:solidFill>
              </a:rPr>
              <a:t>Description</a:t>
            </a:r>
          </a:p>
          <a:p>
            <a:pPr marL="182880" indent="-182880">
              <a:lnSpc>
                <a:spcPct val="120000"/>
              </a:lnSpc>
              <a:spcBef>
                <a:spcPts val="0"/>
              </a:spcBef>
              <a:spcAft>
                <a:spcPts val="600"/>
              </a:spcAft>
            </a:pPr>
            <a:r>
              <a:rPr lang="en-US" dirty="0"/>
              <a:t>The appropriate hospital personnel (i.e. biomedical engineer, hospital IT specialist, etc.) will now be able to set the system IP address from the Special Activation Menu.</a:t>
            </a:r>
            <a:endParaRPr lang="en-US" dirty="0">
              <a:cs typeface="Arial"/>
            </a:endParaRPr>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r>
              <a:rPr lang="en-US"/>
              <a:t>Configuration of HIS/CIS</a:t>
            </a:r>
            <a:endParaRPr lang="sv-SE"/>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dirty="0">
                <a:solidFill>
                  <a:schemeClr val="accent6"/>
                </a:solidFill>
              </a:rPr>
              <a:t>Network IP Address Configuration Relocated</a:t>
            </a:r>
            <a:endParaRPr lang="sv-SE" dirty="0">
              <a:solidFill>
                <a:schemeClr val="accent6"/>
              </a:solidFill>
            </a:endParaRPr>
          </a:p>
        </p:txBody>
      </p:sp>
      <p:sp>
        <p:nvSpPr>
          <p:cNvPr id="7" name="Footer Placeholder 6">
            <a:extLst>
              <a:ext uri="{FF2B5EF4-FFF2-40B4-BE49-F238E27FC236}">
                <a16:creationId xmlns:a16="http://schemas.microsoft.com/office/drawing/2014/main" id="{ED7CF878-D2CC-EA66-D54F-B28AC618B0D1}"/>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8" name="Slide Number Placeholder 7">
            <a:extLst>
              <a:ext uri="{FF2B5EF4-FFF2-40B4-BE49-F238E27FC236}">
                <a16:creationId xmlns:a16="http://schemas.microsoft.com/office/drawing/2014/main" id="{02B2242F-22C7-5CAE-D2DB-E3A23F45F806}"/>
              </a:ext>
            </a:extLst>
          </p:cNvPr>
          <p:cNvSpPr>
            <a:spLocks noGrp="1"/>
          </p:cNvSpPr>
          <p:nvPr>
            <p:ph type="sldNum" sz="quarter" idx="4"/>
          </p:nvPr>
        </p:nvSpPr>
        <p:spPr>
          <a:xfrm>
            <a:off x="696000" y="6559200"/>
            <a:ext cx="8640000" cy="108000"/>
          </a:xfrm>
          <a:prstGeom prst="rect">
            <a:avLst/>
          </a:prstGeom>
        </p:spPr>
        <p:txBody>
          <a:bodyPr/>
          <a:lstStyle/>
          <a:p>
            <a:r>
              <a:rPr lang="en-US"/>
              <a:t>Page </a:t>
            </a:r>
            <a:fld id="{C2FE92B8-3297-49BF-866E-FDAA607BBC0B}" type="slidenum">
              <a:rPr lang="en-US" smtClean="0"/>
              <a:pPr/>
              <a:t>59</a:t>
            </a:fld>
            <a:endParaRPr lang="en-US"/>
          </a:p>
        </p:txBody>
      </p:sp>
      <p:pic>
        <p:nvPicPr>
          <p:cNvPr id="10" name="Picture 9">
            <a:extLst>
              <a:ext uri="{FF2B5EF4-FFF2-40B4-BE49-F238E27FC236}">
                <a16:creationId xmlns:a16="http://schemas.microsoft.com/office/drawing/2014/main" id="{B3B6D561-12D7-4ABA-B3FB-9826233B928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38" t="1236" r="967" b="1227"/>
          <a:stretch/>
        </p:blipFill>
        <p:spPr>
          <a:xfrm>
            <a:off x="6488115" y="1764936"/>
            <a:ext cx="5008560" cy="3749040"/>
          </a:xfrm>
          <a:prstGeom prst="rect">
            <a:avLst/>
          </a:prstGeom>
          <a:ln w="38100">
            <a:solidFill>
              <a:schemeClr val="bg1">
                <a:lumMod val="85000"/>
              </a:schemeClr>
            </a:solidFill>
          </a:ln>
        </p:spPr>
      </p:pic>
      <p:graphicFrame>
        <p:nvGraphicFramePr>
          <p:cNvPr id="9" name="Table 8"/>
          <p:cNvGraphicFramePr>
            <a:graphicFrameLocks noGrp="1"/>
          </p:cNvGraphicFramePr>
          <p:nvPr>
            <p:extLst>
              <p:ext uri="{D42A27DB-BD31-4B8C-83A1-F6EECF244321}">
                <p14:modId xmlns:p14="http://schemas.microsoft.com/office/powerpoint/2010/main" val="3368395536"/>
              </p:ext>
            </p:extLst>
          </p:nvPr>
        </p:nvGraphicFramePr>
        <p:xfrm>
          <a:off x="694944" y="4710306"/>
          <a:ext cx="5303520" cy="1340104"/>
        </p:xfrm>
        <a:graphic>
          <a:graphicData uri="http://schemas.openxmlformats.org/drawingml/2006/table">
            <a:tbl>
              <a:tblPr bandRow="1">
                <a:tableStyleId>{7DF18680-E054-41AD-8BC1-D1AEF772440D}</a:tableStyleId>
              </a:tblPr>
              <a:tblGrid>
                <a:gridCol w="5303520">
                  <a:extLst>
                    <a:ext uri="{9D8B030D-6E8A-4147-A177-3AD203B41FA5}">
                      <a16:colId xmlns:a16="http://schemas.microsoft.com/office/drawing/2014/main" val="1825124995"/>
                    </a:ext>
                  </a:extLst>
                </a:gridCol>
              </a:tblGrid>
              <a:tr h="370840">
                <a:tc>
                  <a:txBody>
                    <a:bodyPr/>
                    <a:lstStyle/>
                    <a:p>
                      <a:pPr>
                        <a:lnSpc>
                          <a:spcPct val="110000"/>
                        </a:lnSpc>
                      </a:pPr>
                      <a:r>
                        <a:rPr lang="en-US" sz="1600" b="1" dirty="0">
                          <a:solidFill>
                            <a:schemeClr val="bg2"/>
                          </a:solidFill>
                        </a:rPr>
                        <a:t>Note</a:t>
                      </a:r>
                    </a:p>
                  </a:txBody>
                  <a:tcPr/>
                </a:tc>
                <a:extLst>
                  <a:ext uri="{0D108BD9-81ED-4DB2-BD59-A6C34878D82A}">
                    <a16:rowId xmlns:a16="http://schemas.microsoft.com/office/drawing/2014/main" val="1683578187"/>
                  </a:ext>
                </a:extLst>
              </a:tr>
              <a:tr h="370840">
                <a:tc>
                  <a:txBody>
                    <a:bodyPr/>
                    <a:lstStyle/>
                    <a:p>
                      <a:pPr>
                        <a:lnSpc>
                          <a:spcPct val="120000"/>
                        </a:lnSpc>
                      </a:pPr>
                      <a:r>
                        <a:rPr lang="en-US" sz="1600" dirty="0">
                          <a:solidFill>
                            <a:schemeClr val="accent6">
                              <a:lumMod val="50000"/>
                            </a:schemeClr>
                          </a:solidFill>
                        </a:rPr>
                        <a:t>The settings in this menu should only be changed by an authorized technician that is familiar with data communication protocols HIS/CIS configuration. </a:t>
                      </a:r>
                    </a:p>
                  </a:txBody>
                  <a:tcPr/>
                </a:tc>
                <a:extLst>
                  <a:ext uri="{0D108BD9-81ED-4DB2-BD59-A6C34878D82A}">
                    <a16:rowId xmlns:a16="http://schemas.microsoft.com/office/drawing/2014/main" val="1708810689"/>
                  </a:ext>
                </a:extLst>
              </a:tr>
            </a:tbl>
          </a:graphicData>
        </a:graphic>
      </p:graphicFrame>
    </p:spTree>
    <p:custDataLst>
      <p:tags r:id="rId1"/>
    </p:custDataLst>
    <p:extLst>
      <p:ext uri="{BB962C8B-B14F-4D97-AF65-F5344CB8AC3E}">
        <p14:creationId xmlns:p14="http://schemas.microsoft.com/office/powerpoint/2010/main" val="22378578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7758673" cy="3484562"/>
          </a:xfrm>
        </p:spPr>
        <p:txBody>
          <a:bodyPr vert="horz" lIns="0" tIns="0" rIns="0" bIns="0" rtlCol="0" anchor="t">
            <a:noAutofit/>
          </a:bodyPr>
          <a:lstStyle/>
          <a:p>
            <a:pPr marL="182880" indent="-182880" fontAlgn="base">
              <a:lnSpc>
                <a:spcPct val="120000"/>
              </a:lnSpc>
              <a:spcBef>
                <a:spcPts val="0"/>
              </a:spcBef>
              <a:spcAft>
                <a:spcPts val="600"/>
              </a:spcAft>
            </a:pPr>
            <a:r>
              <a:rPr lang="en-US"/>
              <a:t>Cardiosave with C.06 software currently has this feature and will continue to have this feature when the system is upgraded to D.00.​</a:t>
            </a:r>
          </a:p>
          <a:p>
            <a:pPr marL="182880" indent="-182880" fontAlgn="base">
              <a:lnSpc>
                <a:spcPct val="120000"/>
              </a:lnSpc>
              <a:spcBef>
                <a:spcPts val="0"/>
              </a:spcBef>
              <a:spcAft>
                <a:spcPts val="600"/>
              </a:spcAft>
            </a:pPr>
            <a:endParaRPr lang="en-US"/>
          </a:p>
          <a:p>
            <a:pPr marL="182880" indent="-182880" fontAlgn="base">
              <a:lnSpc>
                <a:spcPct val="120000"/>
              </a:lnSpc>
              <a:spcBef>
                <a:spcPts val="0"/>
              </a:spcBef>
              <a:spcAft>
                <a:spcPts val="600"/>
              </a:spcAft>
            </a:pPr>
            <a:endParaRPr lang="en-US"/>
          </a:p>
          <a:p>
            <a:pPr marL="182880" indent="-182880" fontAlgn="base">
              <a:lnSpc>
                <a:spcPct val="120000"/>
              </a:lnSpc>
              <a:spcBef>
                <a:spcPts val="0"/>
              </a:spcBef>
              <a:spcAft>
                <a:spcPts val="600"/>
              </a:spcAft>
            </a:pPr>
            <a:endParaRPr lang="en-US"/>
          </a:p>
          <a:p>
            <a:pPr marL="182880" indent="-182880" fontAlgn="base">
              <a:lnSpc>
                <a:spcPct val="120000"/>
              </a:lnSpc>
              <a:spcBef>
                <a:spcPts val="0"/>
              </a:spcBef>
              <a:spcAft>
                <a:spcPts val="600"/>
              </a:spcAft>
            </a:pPr>
            <a:endParaRPr lang="en-US"/>
          </a:p>
          <a:p>
            <a:pPr marL="182880" indent="-182880" fontAlgn="base">
              <a:lnSpc>
                <a:spcPct val="120000"/>
              </a:lnSpc>
              <a:spcBef>
                <a:spcPts val="0"/>
              </a:spcBef>
              <a:spcAft>
                <a:spcPts val="600"/>
              </a:spcAft>
            </a:pPr>
            <a:endParaRPr lang="sv-SE"/>
          </a:p>
        </p:txBody>
      </p:sp>
      <p:sp>
        <p:nvSpPr>
          <p:cNvPr id="8" name="Footer Placeholder 4">
            <a:extLst>
              <a:ext uri="{FF2B5EF4-FFF2-40B4-BE49-F238E27FC236}">
                <a16:creationId xmlns:a16="http://schemas.microsoft.com/office/drawing/2014/main" id="{527415C1-F7B8-5951-1591-A16A2600F5DB}"/>
              </a:ext>
            </a:extLst>
          </p:cNvPr>
          <p:cNvSpPr>
            <a:spLocks noGrp="1"/>
          </p:cNvSpPr>
          <p:nvPr>
            <p:ph type="ftr" sz="quarter" idx="3"/>
          </p:nvPr>
        </p:nvSpPr>
        <p:spPr>
          <a:xfrm>
            <a:off x="696000" y="6437376"/>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9" name="Slide Number Placeholder 5">
            <a:extLst>
              <a:ext uri="{FF2B5EF4-FFF2-40B4-BE49-F238E27FC236}">
                <a16:creationId xmlns:a16="http://schemas.microsoft.com/office/drawing/2014/main" id="{14A6E59E-39CB-1A18-C380-0AC0D0456AA5}"/>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6</a:t>
            </a:fld>
            <a:endParaRPr lang="en-US"/>
          </a:p>
        </p:txBody>
      </p:sp>
      <p:grpSp>
        <p:nvGrpSpPr>
          <p:cNvPr id="11" name="Group 10">
            <a:extLst>
              <a:ext uri="{FF2B5EF4-FFF2-40B4-BE49-F238E27FC236}">
                <a16:creationId xmlns:a16="http://schemas.microsoft.com/office/drawing/2014/main" id="{35C4186C-28EC-49A5-BD11-3F780181143E}"/>
              </a:ext>
            </a:extLst>
          </p:cNvPr>
          <p:cNvGrpSpPr>
            <a:grpSpLocks noChangeAspect="1"/>
          </p:cNvGrpSpPr>
          <p:nvPr/>
        </p:nvGrpSpPr>
        <p:grpSpPr>
          <a:xfrm>
            <a:off x="9191271" y="2773824"/>
            <a:ext cx="2046740" cy="2926080"/>
            <a:chOff x="9178572" y="2088025"/>
            <a:chExt cx="2007577" cy="2870091"/>
          </a:xfrm>
        </p:grpSpPr>
        <p:pic>
          <p:nvPicPr>
            <p:cNvPr id="5" name="Picture 4">
              <a:extLst>
                <a:ext uri="{FF2B5EF4-FFF2-40B4-BE49-F238E27FC236}">
                  <a16:creationId xmlns:a16="http://schemas.microsoft.com/office/drawing/2014/main" id="{A9E6E23E-31FC-ED17-3947-3814F521D332}"/>
                </a:ext>
              </a:extLst>
            </p:cNvPr>
            <p:cNvPicPr>
              <a:picLocks noChangeAspect="1"/>
            </p:cNvPicPr>
            <p:nvPr/>
          </p:nvPicPr>
          <p:blipFill>
            <a:blip r:embed="rId4"/>
            <a:stretch>
              <a:fillRect/>
            </a:stretch>
          </p:blipFill>
          <p:spPr>
            <a:xfrm>
              <a:off x="9178572" y="2088025"/>
              <a:ext cx="2007577" cy="2870091"/>
            </a:xfrm>
            <a:prstGeom prst="rect">
              <a:avLst/>
            </a:prstGeom>
          </p:spPr>
        </p:pic>
        <p:sp>
          <p:nvSpPr>
            <p:cNvPr id="10" name="Rectangle 9">
              <a:extLst>
                <a:ext uri="{FF2B5EF4-FFF2-40B4-BE49-F238E27FC236}">
                  <a16:creationId xmlns:a16="http://schemas.microsoft.com/office/drawing/2014/main" id="{A997518C-89E7-47E9-A86E-81E6D38C38F4}"/>
                </a:ext>
              </a:extLst>
            </p:cNvPr>
            <p:cNvSpPr/>
            <p:nvPr/>
          </p:nvSpPr>
          <p:spPr>
            <a:xfrm>
              <a:off x="9540260" y="3946683"/>
              <a:ext cx="1280160" cy="567803"/>
            </a:xfrm>
            <a:prstGeom prst="rect">
              <a:avLst/>
            </a:prstGeom>
            <a:noFill/>
            <a:ln w="38100">
              <a:solidFill>
                <a:srgbClr val="F3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en-US" sz="1600" err="1"/>
            </a:p>
          </p:txBody>
        </p:sp>
      </p:grpSp>
      <p:sp>
        <p:nvSpPr>
          <p:cNvPr id="12"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a:xfrm>
            <a:off x="695325" y="1091691"/>
            <a:ext cx="10801350" cy="345600"/>
          </a:xfrm>
        </p:spPr>
        <p:txBody>
          <a:bodyPr/>
          <a:lstStyle/>
          <a:p>
            <a:r>
              <a:rPr lang="sv-SE">
                <a:solidFill>
                  <a:schemeClr val="accent6"/>
                </a:solidFill>
              </a:rPr>
              <a:t>Applicable software versions</a:t>
            </a:r>
          </a:p>
        </p:txBody>
      </p:sp>
      <p:sp>
        <p:nvSpPr>
          <p:cNvPr id="14" name="Title 2">
            <a:extLst>
              <a:ext uri="{FF2B5EF4-FFF2-40B4-BE49-F238E27FC236}">
                <a16:creationId xmlns:a16="http://schemas.microsoft.com/office/drawing/2014/main" id="{B7EB3FD6-AFD3-E38A-2C59-B68F7A4497A0}"/>
              </a:ext>
            </a:extLst>
          </p:cNvPr>
          <p:cNvSpPr>
            <a:spLocks noGrp="1"/>
          </p:cNvSpPr>
          <p:nvPr>
            <p:ph type="title"/>
          </p:nvPr>
        </p:nvSpPr>
        <p:spPr>
          <a:xfrm>
            <a:off x="696000" y="412225"/>
            <a:ext cx="10800000" cy="676800"/>
          </a:xfrm>
        </p:spPr>
        <p:txBody>
          <a:bodyPr/>
          <a:lstStyle/>
          <a:p>
            <a:pPr>
              <a:lnSpc>
                <a:spcPct val="120000"/>
              </a:lnSpc>
            </a:pPr>
            <a:r>
              <a:rPr lang="en-US"/>
              <a:t>Flat Arterial Pressure (A.P.) surveillance</a:t>
            </a:r>
          </a:p>
        </p:txBody>
      </p:sp>
    </p:spTree>
    <p:custDataLst>
      <p:tags r:id="rId1"/>
    </p:custDataLst>
    <p:extLst>
      <p:ext uri="{BB962C8B-B14F-4D97-AF65-F5344CB8AC3E}">
        <p14:creationId xmlns:p14="http://schemas.microsoft.com/office/powerpoint/2010/main" val="28742233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ABB5-9FEB-4E63-BA25-300A86DBB73D}"/>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6D5E3C32-CB48-4FF4-82BF-CAD96C879603}"/>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CA3CD730-0954-4394-A800-35D838F4B29D}"/>
              </a:ext>
            </a:extLst>
          </p:cNvPr>
          <p:cNvSpPr>
            <a:spLocks noGrp="1"/>
          </p:cNvSpPr>
          <p:nvPr>
            <p:ph type="body" sz="quarter" idx="14"/>
          </p:nvPr>
        </p:nvSpPr>
        <p:spPr/>
        <p:txBody>
          <a:bodyPr/>
          <a:lstStyle/>
          <a:p>
            <a:endParaRPr lang="en-US"/>
          </a:p>
        </p:txBody>
      </p:sp>
      <p:sp>
        <p:nvSpPr>
          <p:cNvPr id="6" name="Footer Placeholder 5">
            <a:extLst>
              <a:ext uri="{FF2B5EF4-FFF2-40B4-BE49-F238E27FC236}">
                <a16:creationId xmlns:a16="http://schemas.microsoft.com/office/drawing/2014/main" id="{C30AD45A-07AB-4684-B95F-02EA8F05848D}"/>
              </a:ext>
            </a:extLst>
          </p:cNvPr>
          <p:cNvSpPr>
            <a:spLocks noGrp="1"/>
          </p:cNvSpPr>
          <p:nvPr>
            <p:ph type="ftr" sz="quarter" idx="3"/>
          </p:nvPr>
        </p:nvSpPr>
        <p:spPr>
          <a:xfrm>
            <a:off x="696000" y="6437376"/>
            <a:ext cx="8640000" cy="108000"/>
          </a:xfrm>
        </p:spPr>
        <p:txBody>
          <a:bodyPr/>
          <a:lstStyle/>
          <a:p>
            <a:r>
              <a:rPr lang="en-US"/>
              <a:t>MCA00001738 Rev A</a:t>
            </a:r>
          </a:p>
        </p:txBody>
      </p:sp>
      <p:sp>
        <p:nvSpPr>
          <p:cNvPr id="7" name="Slide Number Placeholder 6">
            <a:extLst>
              <a:ext uri="{FF2B5EF4-FFF2-40B4-BE49-F238E27FC236}">
                <a16:creationId xmlns:a16="http://schemas.microsoft.com/office/drawing/2014/main" id="{92A38AA4-F2E4-4D80-B411-F8C37B5AB0E8}"/>
              </a:ext>
            </a:extLst>
          </p:cNvPr>
          <p:cNvSpPr>
            <a:spLocks noGrp="1"/>
          </p:cNvSpPr>
          <p:nvPr>
            <p:ph type="sldNum" sz="quarter" idx="4"/>
          </p:nvPr>
        </p:nvSpPr>
        <p:spPr/>
        <p:txBody>
          <a:bodyPr/>
          <a:lstStyle/>
          <a:p>
            <a:r>
              <a:rPr lang="en-US"/>
              <a:t>Page </a:t>
            </a:r>
            <a:fld id="{C2FE92B8-3297-49BF-866E-FDAA607BBC0B}" type="slidenum">
              <a:rPr lang="en-US" smtClean="0"/>
              <a:pPr/>
              <a:t>60</a:t>
            </a:fld>
            <a:endParaRPr lang="en-US"/>
          </a:p>
        </p:txBody>
      </p:sp>
    </p:spTree>
    <p:custDataLst>
      <p:tags r:id="rId1"/>
    </p:custDataLst>
    <p:extLst>
      <p:ext uri="{BB962C8B-B14F-4D97-AF65-F5344CB8AC3E}">
        <p14:creationId xmlns:p14="http://schemas.microsoft.com/office/powerpoint/2010/main" val="14317689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6000" y="5262196"/>
            <a:ext cx="10414797" cy="1575816"/>
          </a:xfrm>
          <a:prstGeom prst="rect">
            <a:avLst/>
          </a:prstGeom>
        </p:spPr>
        <p:txBody>
          <a:bodyPr wrap="square" lIns="91440" tIns="45720" rIns="91440" bIns="45720" anchor="t">
            <a:spAutoFit/>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lt"/>
                <a:cs typeface="Arial"/>
              </a:rPr>
              <a:t>MCA00001738 Rev A· Getinge and                         are trademarks or registered trademarks of Getinge AB,  its subsidiaries, or aﬃliates in the United States or other countries · Copyright 2022 Datascope Corp. · All rights reserved ·      CAUTION: Federal (U.S.A.) law restricts this device to sale, distribution and use by or on the order of a physician.  Refer to Instructions for Use for current indications, warnings, contraindications and precautions · 11/2022</a:t>
            </a:r>
          </a:p>
          <a:p>
            <a:pPr marL="0" marR="0" lvl="0" indent="0" algn="l"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lt"/>
              <a:cs typeface="Arial"/>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lt"/>
                <a:cs typeface="Arial"/>
              </a:rPr>
              <a:t>Getinge · 45 Barbour Pond Dr., Wayne, NJ 07470, USA</a:t>
            </a:r>
          </a:p>
          <a:p>
            <a:pPr marL="0" marR="0" lvl="0" indent="0" algn="l"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lt"/>
              <a:cs typeface="Arial"/>
            </a:endParaRPr>
          </a:p>
          <a:p>
            <a:pPr marL="0" marR="0" lvl="0" indent="0" algn="l"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p:cNvPicPr>
            <a:picLocks noChangeAspect="1"/>
          </p:cNvPicPr>
          <p:nvPr/>
        </p:nvPicPr>
        <p:blipFill>
          <a:blip r:embed="rId4"/>
          <a:stretch>
            <a:fillRect/>
          </a:stretch>
        </p:blipFill>
        <p:spPr>
          <a:xfrm>
            <a:off x="3193600" y="5296430"/>
            <a:ext cx="1007627" cy="164592"/>
          </a:xfrm>
          <a:prstGeom prst="rect">
            <a:avLst/>
          </a:prstGeom>
        </p:spPr>
      </p:pic>
      <p:pic>
        <p:nvPicPr>
          <p:cNvPr id="10" name="Picture 9"/>
          <p:cNvPicPr>
            <a:picLocks noChangeAspect="1"/>
          </p:cNvPicPr>
          <p:nvPr/>
        </p:nvPicPr>
        <p:blipFill>
          <a:blip r:embed="rId5" cstate="hqprint">
            <a:lum bright="70000" contrast="-70000"/>
            <a:extLst>
              <a:ext uri="{28A0092B-C50C-407E-A947-70E740481C1C}">
                <a14:useLocalDpi xmlns:a14="http://schemas.microsoft.com/office/drawing/2010/main" val="0"/>
              </a:ext>
            </a:extLst>
          </a:blip>
          <a:stretch>
            <a:fillRect/>
          </a:stretch>
        </p:blipFill>
        <p:spPr>
          <a:xfrm>
            <a:off x="6267340" y="5462218"/>
            <a:ext cx="182880" cy="151529"/>
          </a:xfrm>
          <a:prstGeom prst="rect">
            <a:avLst/>
          </a:prstGeom>
        </p:spPr>
      </p:pic>
      <p:sp>
        <p:nvSpPr>
          <p:cNvPr id="2" name="Date Placeholder 1"/>
          <p:cNvSpPr>
            <a:spLocks noGrp="1"/>
          </p:cNvSpPr>
          <p:nvPr>
            <p:ph type="dt" sz="half"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A631CB-A948-4551-9721-437384EE0D2D}" type="datetime3">
              <a:rPr kumimoji="0" lang="en-US" sz="800" b="0" i="0" u="none" strike="noStrike" kern="1200" cap="none" spc="0" normalizeH="0" baseline="0" noProof="0" smtClean="0">
                <a:ln>
                  <a:noFill/>
                </a:ln>
                <a:solidFill>
                  <a:srgbClr val="595857">
                    <a:alpha val="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December 2022</a:t>
            </a:fld>
            <a:endParaRPr kumimoji="0" lang="en-US" sz="800" b="0" i="0" u="none" strike="noStrike" kern="1200" cap="none" spc="0" normalizeH="0" baseline="0" noProof="0" dirty="0">
              <a:ln>
                <a:noFill/>
              </a:ln>
              <a:solidFill>
                <a:srgbClr val="595857">
                  <a:alpha val="0"/>
                </a:srgbClr>
              </a:solidFill>
              <a:effectLst/>
              <a:uLnTx/>
              <a:uFillTx/>
              <a:latin typeface="Arial"/>
              <a:ea typeface="+mn-ea"/>
              <a:cs typeface="+mn-cs"/>
            </a:endParaRPr>
          </a:p>
        </p:txBody>
      </p:sp>
      <p:sp>
        <p:nvSpPr>
          <p:cNvPr id="3" name="Footer Placeholder 2"/>
          <p:cNvSpPr>
            <a:spLocks noGrp="1"/>
          </p:cNvSpPr>
          <p:nvPr>
            <p:ph type="ftr"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95857">
                    <a:alpha val="0"/>
                  </a:srgbClr>
                </a:solidFill>
                <a:effectLst/>
                <a:uLnTx/>
                <a:uFillTx/>
                <a:latin typeface="Arial"/>
                <a:ea typeface="+mn-ea"/>
                <a:cs typeface="+mn-cs"/>
              </a:rPr>
              <a:t>Patient Care for Suspected Intra-aortic Balloon Perforation</a:t>
            </a:r>
            <a:endParaRPr kumimoji="0" lang="en-US" sz="800" b="0" i="0" u="none" strike="noStrike" kern="1200" cap="none" spc="0" normalizeH="0" baseline="0" noProof="0" dirty="0">
              <a:ln>
                <a:noFill/>
              </a:ln>
              <a:solidFill>
                <a:srgbClr val="595857">
                  <a:alpha val="0"/>
                </a:srgbClr>
              </a:solidFill>
              <a:effectLst/>
              <a:uLnTx/>
              <a:uFillTx/>
              <a:latin typeface="Arial"/>
              <a:ea typeface="+mn-ea"/>
              <a:cs typeface="+mn-cs"/>
            </a:endParaRPr>
          </a:p>
        </p:txBody>
      </p:sp>
      <p:sp>
        <p:nvSpPr>
          <p:cNvPr id="4" name="Slide Number Placeholder 3"/>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95857">
                    <a:alpha val="0"/>
                  </a:srgbClr>
                </a:solidFill>
                <a:effectLst/>
                <a:uLnTx/>
                <a:uFillTx/>
                <a:latin typeface="Arial"/>
                <a:ea typeface="+mn-ea"/>
                <a:cs typeface="+mn-cs"/>
              </a:rPr>
              <a:t>Page </a:t>
            </a:r>
            <a:fld id="{C2FE92B8-3297-49BF-866E-FDAA607BBC0B}" type="slidenum">
              <a:rPr kumimoji="0" lang="en-US" sz="800" b="0" i="0" u="none" strike="noStrike" kern="1200" cap="none" spc="0" normalizeH="0" baseline="0" noProof="0" smtClean="0">
                <a:ln>
                  <a:noFill/>
                </a:ln>
                <a:solidFill>
                  <a:srgbClr val="595857">
                    <a:alpha val="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srgbClr val="595857">
                  <a:alpha val="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665532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7758673" cy="3484562"/>
          </a:xfrm>
        </p:spPr>
        <p:txBody>
          <a:bodyPr vert="horz" lIns="0" tIns="0" rIns="0" bIns="0" rtlCol="0" anchor="t">
            <a:noAutofit/>
          </a:bodyPr>
          <a:lstStyle/>
          <a:p>
            <a:pPr lvl="0">
              <a:lnSpc>
                <a:spcPct val="120000"/>
              </a:lnSpc>
              <a:spcBef>
                <a:spcPts val="0"/>
              </a:spcBef>
              <a:spcAft>
                <a:spcPts val="600"/>
              </a:spcAft>
              <a:buNone/>
            </a:pPr>
            <a:r>
              <a:rPr lang="en-US" sz="1800" b="1" dirty="0">
                <a:solidFill>
                  <a:schemeClr val="bg2"/>
                </a:solidFill>
                <a:ea typeface="+mn-lt"/>
                <a:cs typeface="Arial"/>
              </a:rPr>
              <a:t>Reason for update</a:t>
            </a:r>
            <a:endParaRPr lang="en-US" sz="1800" b="1" dirty="0">
              <a:solidFill>
                <a:schemeClr val="bg2"/>
              </a:solidFill>
            </a:endParaRPr>
          </a:p>
          <a:p>
            <a:pPr marL="182880" lvl="0" indent="-182880">
              <a:lnSpc>
                <a:spcPct val="120000"/>
              </a:lnSpc>
              <a:spcBef>
                <a:spcPts val="0"/>
              </a:spcBef>
              <a:spcAft>
                <a:spcPts val="1200"/>
              </a:spcAft>
              <a:buFont typeface="Arial"/>
              <a:buChar char="•"/>
            </a:pPr>
            <a:r>
              <a:rPr lang="sv-SE" dirty="0">
                <a:solidFill>
                  <a:srgbClr val="595857">
                    <a:lumMod val="50000"/>
                  </a:srgbClr>
                </a:solidFill>
                <a:ea typeface="+mn-lt"/>
                <a:cs typeface="Arial"/>
              </a:rPr>
              <a:t>This change was implemented to comply with new regulatory standards, which require detection and an alarm for a blood pressure monitoring fault. </a:t>
            </a:r>
          </a:p>
          <a:p>
            <a:pPr marL="0" indent="0">
              <a:lnSpc>
                <a:spcPct val="120000"/>
              </a:lnSpc>
              <a:spcBef>
                <a:spcPts val="0"/>
              </a:spcBef>
              <a:spcAft>
                <a:spcPts val="600"/>
              </a:spcAft>
              <a:buNone/>
            </a:pPr>
            <a:r>
              <a:rPr lang="sv-SE" sz="1800" b="1" dirty="0">
                <a:solidFill>
                  <a:schemeClr val="bg2"/>
                </a:solidFill>
              </a:rPr>
              <a:t>Description</a:t>
            </a:r>
          </a:p>
          <a:p>
            <a:pPr marL="182880" indent="-182880">
              <a:lnSpc>
                <a:spcPct val="120000"/>
              </a:lnSpc>
              <a:spcBef>
                <a:spcPts val="0"/>
              </a:spcBef>
              <a:spcAft>
                <a:spcPts val="600"/>
              </a:spcAft>
            </a:pPr>
            <a:r>
              <a:rPr lang="sv-SE" dirty="0"/>
              <a:t>With this software change, the </a:t>
            </a:r>
            <a:r>
              <a:rPr lang="en-US" dirty="0"/>
              <a:t>system performs a flat A.P. surveillance check of the arterial pressure source.</a:t>
            </a:r>
          </a:p>
          <a:p>
            <a:pPr marL="365760" lvl="1">
              <a:lnSpc>
                <a:spcPct val="120000"/>
              </a:lnSpc>
              <a:spcBef>
                <a:spcPts val="0"/>
              </a:spcBef>
              <a:spcAft>
                <a:spcPts val="600"/>
              </a:spcAft>
            </a:pPr>
            <a:r>
              <a:rPr lang="en-US" sz="1600" dirty="0"/>
              <a:t>Monitors for sustained loss of pulsatility on the A.P. waveform when pulsatility is expected.</a:t>
            </a:r>
          </a:p>
          <a:p>
            <a:pPr marL="182880" indent="-182880">
              <a:lnSpc>
                <a:spcPct val="120000"/>
              </a:lnSpc>
              <a:spcBef>
                <a:spcPts val="0"/>
              </a:spcBef>
              <a:spcAft>
                <a:spcPts val="600"/>
              </a:spcAft>
            </a:pPr>
            <a:r>
              <a:rPr lang="en-US" dirty="0"/>
              <a:t>If a sustained loss of pulsatility is detected, </a:t>
            </a:r>
            <a:r>
              <a:rPr lang="en-US" b="1" dirty="0"/>
              <a:t>No Pressure Source Available</a:t>
            </a:r>
            <a:r>
              <a:rPr lang="en-US" dirty="0"/>
              <a:t> - Medium Priority Alarm will occur.</a:t>
            </a:r>
          </a:p>
          <a:p>
            <a:pPr>
              <a:lnSpc>
                <a:spcPct val="120000"/>
              </a:lnSpc>
              <a:spcBef>
                <a:spcPts val="0"/>
              </a:spcBef>
              <a:spcAft>
                <a:spcPts val="600"/>
              </a:spcAft>
            </a:pPr>
            <a:endParaRPr lang="en-US" dirty="0"/>
          </a:p>
          <a:p>
            <a:pPr>
              <a:lnSpc>
                <a:spcPct val="120000"/>
              </a:lnSpc>
              <a:spcBef>
                <a:spcPts val="0"/>
              </a:spcBef>
              <a:spcAft>
                <a:spcPts val="600"/>
              </a:spcAft>
            </a:pPr>
            <a:endParaRPr lang="sv-SE" dirty="0"/>
          </a:p>
        </p:txBody>
      </p:sp>
      <p:sp>
        <p:nvSpPr>
          <p:cNvPr id="8" name="Footer Placeholder 4">
            <a:extLst>
              <a:ext uri="{FF2B5EF4-FFF2-40B4-BE49-F238E27FC236}">
                <a16:creationId xmlns:a16="http://schemas.microsoft.com/office/drawing/2014/main" id="{527415C1-F7B8-5951-1591-A16A2600F5DB}"/>
              </a:ext>
            </a:extLst>
          </p:cNvPr>
          <p:cNvSpPr>
            <a:spLocks noGrp="1"/>
          </p:cNvSpPr>
          <p:nvPr>
            <p:ph type="ftr" sz="quarter" idx="3"/>
          </p:nvPr>
        </p:nvSpPr>
        <p:spPr>
          <a:xfrm>
            <a:off x="696000" y="6437376"/>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9" name="Slide Number Placeholder 5">
            <a:extLst>
              <a:ext uri="{FF2B5EF4-FFF2-40B4-BE49-F238E27FC236}">
                <a16:creationId xmlns:a16="http://schemas.microsoft.com/office/drawing/2014/main" id="{14A6E59E-39CB-1A18-C380-0AC0D0456AA5}"/>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7</a:t>
            </a:fld>
            <a:endParaRPr lang="en-US"/>
          </a:p>
        </p:txBody>
      </p:sp>
      <p:grpSp>
        <p:nvGrpSpPr>
          <p:cNvPr id="11" name="Group 10">
            <a:extLst>
              <a:ext uri="{FF2B5EF4-FFF2-40B4-BE49-F238E27FC236}">
                <a16:creationId xmlns:a16="http://schemas.microsoft.com/office/drawing/2014/main" id="{35C4186C-28EC-49A5-BD11-3F780181143E}"/>
              </a:ext>
            </a:extLst>
          </p:cNvPr>
          <p:cNvGrpSpPr>
            <a:grpSpLocks noChangeAspect="1"/>
          </p:cNvGrpSpPr>
          <p:nvPr/>
        </p:nvGrpSpPr>
        <p:grpSpPr>
          <a:xfrm>
            <a:off x="9191271" y="2773824"/>
            <a:ext cx="2046740" cy="2926080"/>
            <a:chOff x="9178572" y="2088025"/>
            <a:chExt cx="2007577" cy="2870091"/>
          </a:xfrm>
        </p:grpSpPr>
        <p:pic>
          <p:nvPicPr>
            <p:cNvPr id="5" name="Picture 4">
              <a:extLst>
                <a:ext uri="{FF2B5EF4-FFF2-40B4-BE49-F238E27FC236}">
                  <a16:creationId xmlns:a16="http://schemas.microsoft.com/office/drawing/2014/main" id="{A9E6E23E-31FC-ED17-3947-3814F521D332}"/>
                </a:ext>
              </a:extLst>
            </p:cNvPr>
            <p:cNvPicPr>
              <a:picLocks noChangeAspect="1"/>
            </p:cNvPicPr>
            <p:nvPr/>
          </p:nvPicPr>
          <p:blipFill>
            <a:blip r:embed="rId4"/>
            <a:stretch>
              <a:fillRect/>
            </a:stretch>
          </p:blipFill>
          <p:spPr>
            <a:xfrm>
              <a:off x="9178572" y="2088025"/>
              <a:ext cx="2007577" cy="2870091"/>
            </a:xfrm>
            <a:prstGeom prst="rect">
              <a:avLst/>
            </a:prstGeom>
          </p:spPr>
        </p:pic>
        <p:sp>
          <p:nvSpPr>
            <p:cNvPr id="10" name="Rectangle 9">
              <a:extLst>
                <a:ext uri="{FF2B5EF4-FFF2-40B4-BE49-F238E27FC236}">
                  <a16:creationId xmlns:a16="http://schemas.microsoft.com/office/drawing/2014/main" id="{A997518C-89E7-47E9-A86E-81E6D38C38F4}"/>
                </a:ext>
              </a:extLst>
            </p:cNvPr>
            <p:cNvSpPr/>
            <p:nvPr/>
          </p:nvSpPr>
          <p:spPr>
            <a:xfrm>
              <a:off x="9540260" y="3946683"/>
              <a:ext cx="1280160" cy="567803"/>
            </a:xfrm>
            <a:prstGeom prst="rect">
              <a:avLst/>
            </a:prstGeom>
            <a:noFill/>
            <a:ln w="38100">
              <a:solidFill>
                <a:srgbClr val="F3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1200"/>
                </a:spcBef>
              </a:pPr>
              <a:endParaRPr lang="en-US" sz="1600" err="1"/>
            </a:p>
          </p:txBody>
        </p:sp>
      </p:grpSp>
      <p:sp>
        <p:nvSpPr>
          <p:cNvPr id="14" name="Title 2">
            <a:extLst>
              <a:ext uri="{FF2B5EF4-FFF2-40B4-BE49-F238E27FC236}">
                <a16:creationId xmlns:a16="http://schemas.microsoft.com/office/drawing/2014/main" id="{B7EB3FD6-AFD3-E38A-2C59-B68F7A4497A0}"/>
              </a:ext>
            </a:extLst>
          </p:cNvPr>
          <p:cNvSpPr>
            <a:spLocks noGrp="1"/>
          </p:cNvSpPr>
          <p:nvPr>
            <p:ph type="title"/>
          </p:nvPr>
        </p:nvSpPr>
        <p:spPr>
          <a:xfrm>
            <a:off x="696000" y="412225"/>
            <a:ext cx="10800000" cy="676800"/>
          </a:xfrm>
        </p:spPr>
        <p:txBody>
          <a:bodyPr/>
          <a:lstStyle/>
          <a:p>
            <a:pPr>
              <a:lnSpc>
                <a:spcPct val="120000"/>
              </a:lnSpc>
            </a:pPr>
            <a:r>
              <a:rPr lang="en-US"/>
              <a:t>Flat Arterial Pressure (A.P.) surveillance</a:t>
            </a:r>
          </a:p>
        </p:txBody>
      </p:sp>
    </p:spTree>
    <p:custDataLst>
      <p:tags r:id="rId1"/>
    </p:custDataLst>
    <p:extLst>
      <p:ext uri="{BB962C8B-B14F-4D97-AF65-F5344CB8AC3E}">
        <p14:creationId xmlns:p14="http://schemas.microsoft.com/office/powerpoint/2010/main" val="14722376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52B4F-F82E-4228-8EDD-E6DA4F52DC03}"/>
              </a:ext>
            </a:extLst>
          </p:cNvPr>
          <p:cNvSpPr>
            <a:spLocks noGrp="1"/>
          </p:cNvSpPr>
          <p:nvPr>
            <p:ph sz="quarter" idx="18"/>
          </p:nvPr>
        </p:nvSpPr>
        <p:spPr>
          <a:xfrm>
            <a:off x="696000" y="1737360"/>
            <a:ext cx="9144000" cy="4248150"/>
          </a:xfrm>
        </p:spPr>
        <p:txBody>
          <a:bodyPr/>
          <a:lstStyle/>
          <a:p>
            <a:pPr marL="182880" indent="-182880">
              <a:lnSpc>
                <a:spcPct val="120000"/>
              </a:lnSpc>
              <a:spcBef>
                <a:spcPts val="0"/>
              </a:spcBef>
              <a:spcAft>
                <a:spcPts val="1200"/>
              </a:spcAft>
            </a:pPr>
            <a:r>
              <a:rPr lang="en-US" dirty="0"/>
              <a:t>Prior to updating B.17 software, the only probable cause listed for the </a:t>
            </a:r>
            <a:r>
              <a:rPr lang="en-US" b="1" dirty="0"/>
              <a:t>No Pressure Source Available </a:t>
            </a:r>
            <a:r>
              <a:rPr lang="en-US" dirty="0"/>
              <a:t>alarm was ”No DIRECT or EXTERNAL arterial pressure (A.P) source was detected.”</a:t>
            </a:r>
          </a:p>
          <a:p>
            <a:pPr marL="0" indent="0">
              <a:lnSpc>
                <a:spcPct val="120000"/>
              </a:lnSpc>
              <a:spcBef>
                <a:spcPts val="0"/>
              </a:spcBef>
              <a:spcAft>
                <a:spcPts val="600"/>
              </a:spcAft>
              <a:buNone/>
            </a:pPr>
            <a:r>
              <a:rPr lang="en-US" b="1" dirty="0">
                <a:solidFill>
                  <a:schemeClr val="bg2"/>
                </a:solidFill>
              </a:rPr>
              <a:t>The newly added probable causes include:</a:t>
            </a:r>
          </a:p>
          <a:p>
            <a:pPr marL="365760" lvl="1">
              <a:lnSpc>
                <a:spcPct val="120000"/>
              </a:lnSpc>
              <a:spcBef>
                <a:spcPts val="0"/>
              </a:spcBef>
              <a:spcAft>
                <a:spcPts val="600"/>
              </a:spcAft>
            </a:pPr>
            <a:r>
              <a:rPr lang="en-US" sz="1600" dirty="0"/>
              <a:t>The A.P. transducer has been vented to the atmosphere for more than 10 seconds.</a:t>
            </a:r>
          </a:p>
          <a:p>
            <a:pPr marL="365760" lvl="1">
              <a:lnSpc>
                <a:spcPct val="120000"/>
              </a:lnSpc>
              <a:spcBef>
                <a:spcPts val="0"/>
              </a:spcBef>
              <a:spcAft>
                <a:spcPts val="600"/>
              </a:spcAft>
            </a:pPr>
            <a:r>
              <a:rPr lang="en-US" sz="1600" dirty="0"/>
              <a:t>The pressure monitoring tubing has become disconnected.</a:t>
            </a:r>
          </a:p>
          <a:p>
            <a:pPr marL="365760" lvl="1">
              <a:lnSpc>
                <a:spcPct val="120000"/>
              </a:lnSpc>
              <a:spcBef>
                <a:spcPts val="0"/>
              </a:spcBef>
              <a:spcAft>
                <a:spcPts val="600"/>
              </a:spcAft>
            </a:pPr>
            <a:r>
              <a:rPr lang="en-US" sz="1600" dirty="0"/>
              <a:t>The pressure monitoring lumen of the IAB may have become restricted due to clot formation and is producing a flat A.P. waveform.</a:t>
            </a:r>
          </a:p>
          <a:p>
            <a:pPr marL="365760" lvl="1">
              <a:lnSpc>
                <a:spcPct val="120000"/>
              </a:lnSpc>
              <a:spcBef>
                <a:spcPts val="0"/>
              </a:spcBef>
              <a:spcAft>
                <a:spcPts val="600"/>
              </a:spcAft>
            </a:pPr>
            <a:r>
              <a:rPr lang="en-US" sz="1600" dirty="0"/>
              <a:t>A defective A.P. transducer or pressure transducer cable produces a flat A.P. waveform.</a:t>
            </a:r>
          </a:p>
          <a:p>
            <a:pPr marL="0" indent="0">
              <a:lnSpc>
                <a:spcPct val="120000"/>
              </a:lnSpc>
              <a:spcBef>
                <a:spcPts val="0"/>
              </a:spcBef>
              <a:spcAft>
                <a:spcPts val="600"/>
              </a:spcAft>
              <a:buNone/>
            </a:pPr>
            <a:endParaRPr lang="en-US" dirty="0"/>
          </a:p>
          <a:p>
            <a:pPr>
              <a:lnSpc>
                <a:spcPct val="120000"/>
              </a:lnSpc>
              <a:spcBef>
                <a:spcPts val="0"/>
              </a:spcBef>
              <a:spcAft>
                <a:spcPts val="600"/>
              </a:spcAft>
            </a:pPr>
            <a:endParaRPr lang="sv-SE" dirty="0"/>
          </a:p>
          <a:p>
            <a:pPr>
              <a:lnSpc>
                <a:spcPct val="120000"/>
              </a:lnSpc>
              <a:spcBef>
                <a:spcPts val="0"/>
              </a:spcBef>
              <a:spcAft>
                <a:spcPts val="600"/>
              </a:spcAft>
            </a:pPr>
            <a:endParaRPr lang="sv-SE" dirty="0"/>
          </a:p>
        </p:txBody>
      </p:sp>
      <p:sp>
        <p:nvSpPr>
          <p:cNvPr id="3" name="Title 2">
            <a:extLst>
              <a:ext uri="{FF2B5EF4-FFF2-40B4-BE49-F238E27FC236}">
                <a16:creationId xmlns:a16="http://schemas.microsoft.com/office/drawing/2014/main" id="{05099063-8370-47A7-AF2F-2B762B01C57A}"/>
              </a:ext>
            </a:extLst>
          </p:cNvPr>
          <p:cNvSpPr>
            <a:spLocks noGrp="1"/>
          </p:cNvSpPr>
          <p:nvPr>
            <p:ph type="title"/>
          </p:nvPr>
        </p:nvSpPr>
        <p:spPr/>
        <p:txBody>
          <a:bodyPr/>
          <a:lstStyle/>
          <a:p>
            <a:pPr>
              <a:lnSpc>
                <a:spcPct val="120000"/>
              </a:lnSpc>
            </a:pPr>
            <a:r>
              <a:rPr lang="fr-FR"/>
              <a:t>Flat Arterial Pressure (A.P.) surveillance</a:t>
            </a:r>
            <a:endParaRPr lang="en-US"/>
          </a:p>
        </p:txBody>
      </p:sp>
      <p:sp>
        <p:nvSpPr>
          <p:cNvPr id="4" name="Text Placeholder 3">
            <a:extLst>
              <a:ext uri="{FF2B5EF4-FFF2-40B4-BE49-F238E27FC236}">
                <a16:creationId xmlns:a16="http://schemas.microsoft.com/office/drawing/2014/main" id="{020E0DEA-0C02-4881-8743-1D9CED9A17A3}"/>
              </a:ext>
            </a:extLst>
          </p:cNvPr>
          <p:cNvSpPr>
            <a:spLocks noGrp="1"/>
          </p:cNvSpPr>
          <p:nvPr>
            <p:ph type="body" sz="quarter" idx="14"/>
          </p:nvPr>
        </p:nvSpPr>
        <p:spPr/>
        <p:txBody>
          <a:bodyPr/>
          <a:lstStyle/>
          <a:p>
            <a:r>
              <a:rPr lang="en-US">
                <a:solidFill>
                  <a:schemeClr val="accent6"/>
                </a:solidFill>
              </a:rPr>
              <a:t>Newly added probable cause for existing Medium Priority </a:t>
            </a:r>
            <a:r>
              <a:rPr lang="sv-SE">
                <a:solidFill>
                  <a:schemeClr val="accent6"/>
                </a:solidFill>
              </a:rPr>
              <a:t>Help Screen</a:t>
            </a:r>
          </a:p>
        </p:txBody>
      </p:sp>
      <p:sp>
        <p:nvSpPr>
          <p:cNvPr id="7" name="Footer Placeholder 4">
            <a:extLst>
              <a:ext uri="{FF2B5EF4-FFF2-40B4-BE49-F238E27FC236}">
                <a16:creationId xmlns:a16="http://schemas.microsoft.com/office/drawing/2014/main" id="{77DAA938-3487-ABF8-9D96-98E476FC30A4}"/>
              </a:ext>
            </a:extLst>
          </p:cNvPr>
          <p:cNvSpPr>
            <a:spLocks noGrp="1"/>
          </p:cNvSpPr>
          <p:nvPr>
            <p:ph type="ftr" sz="quarter" idx="3"/>
          </p:nvPr>
        </p:nvSpPr>
        <p:spPr>
          <a:xfrm>
            <a:off x="696000" y="6437376"/>
            <a:ext cx="8640000" cy="108000"/>
          </a:xfrm>
          <a:prstGeom prst="rect">
            <a:avLst/>
          </a:prstGeom>
        </p:spPr>
        <p:txBody>
          <a:bodyPr vert="horz" lIns="0" tIns="0" rIns="0" bIns="0" rtlCol="0" anchor="ctr"/>
          <a:lstStyle>
            <a:lvl1pPr algn="l">
              <a:defRPr sz="800">
                <a:solidFill>
                  <a:schemeClr val="tx1"/>
                </a:solidFill>
              </a:defRPr>
            </a:lvl1pPr>
          </a:lstStyle>
          <a:p>
            <a:r>
              <a:rPr lang="en-US"/>
              <a:t>MCA00001738 Rev A</a:t>
            </a:r>
          </a:p>
        </p:txBody>
      </p:sp>
      <p:sp>
        <p:nvSpPr>
          <p:cNvPr id="8" name="Slide Number Placeholder 5">
            <a:extLst>
              <a:ext uri="{FF2B5EF4-FFF2-40B4-BE49-F238E27FC236}">
                <a16:creationId xmlns:a16="http://schemas.microsoft.com/office/drawing/2014/main" id="{B778FD45-F556-6DF2-A7F3-DBF8CCAC3025}"/>
              </a:ext>
            </a:extLst>
          </p:cNvPr>
          <p:cNvSpPr>
            <a:spLocks noGrp="1"/>
          </p:cNvSpPr>
          <p:nvPr>
            <p:ph type="sldNum" sz="quarter" idx="4"/>
          </p:nvPr>
        </p:nvSpPr>
        <p:spPr>
          <a:xfrm>
            <a:off x="696000" y="6559200"/>
            <a:ext cx="8640000" cy="108000"/>
          </a:xfrm>
          <a:prstGeom prst="rect">
            <a:avLst/>
          </a:prstGeom>
        </p:spPr>
        <p:txBody>
          <a:bodyPr vert="horz" lIns="0" tIns="0" rIns="0" bIns="0" rtlCol="0" anchor="ctr"/>
          <a:lstStyle>
            <a:lvl1pPr algn="l">
              <a:defRPr sz="800">
                <a:solidFill>
                  <a:schemeClr val="tx1"/>
                </a:solidFill>
              </a:defRPr>
            </a:lvl1pPr>
          </a:lstStyle>
          <a:p>
            <a:r>
              <a:rPr lang="en-US"/>
              <a:t>Page </a:t>
            </a:r>
            <a:fld id="{C2FE92B8-3297-49BF-866E-FDAA607BBC0B}" type="slidenum">
              <a:rPr lang="en-US" smtClean="0"/>
              <a:pPr/>
              <a:t>8</a:t>
            </a:fld>
            <a:endParaRPr lang="en-US"/>
          </a:p>
        </p:txBody>
      </p:sp>
    </p:spTree>
    <p:custDataLst>
      <p:tags r:id="rId1"/>
    </p:custDataLst>
    <p:extLst>
      <p:ext uri="{BB962C8B-B14F-4D97-AF65-F5344CB8AC3E}">
        <p14:creationId xmlns:p14="http://schemas.microsoft.com/office/powerpoint/2010/main" val="261186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F4ED561-EDED-5668-FEA1-0C2541D035E9}"/>
              </a:ext>
            </a:extLst>
          </p:cNvPr>
          <p:cNvGraphicFramePr>
            <a:graphicFrameLocks noGrp="1"/>
          </p:cNvGraphicFramePr>
          <p:nvPr>
            <p:ph sz="quarter" idx="18"/>
            <p:extLst>
              <p:ext uri="{D42A27DB-BD31-4B8C-83A1-F6EECF244321}">
                <p14:modId xmlns:p14="http://schemas.microsoft.com/office/powerpoint/2010/main" val="3793143492"/>
              </p:ext>
            </p:extLst>
          </p:nvPr>
        </p:nvGraphicFramePr>
        <p:xfrm>
          <a:off x="695321" y="1737360"/>
          <a:ext cx="9180576" cy="3663696"/>
        </p:xfrm>
        <a:graphic>
          <a:graphicData uri="http://schemas.openxmlformats.org/drawingml/2006/table">
            <a:tbl>
              <a:tblPr firstRow="1" bandRow="1">
                <a:tableStyleId>{69012ECD-51FC-41F1-AA8D-1B2483CD663E}</a:tableStyleId>
              </a:tblPr>
              <a:tblGrid>
                <a:gridCol w="9180576">
                  <a:extLst>
                    <a:ext uri="{9D8B030D-6E8A-4147-A177-3AD203B41FA5}">
                      <a16:colId xmlns:a16="http://schemas.microsoft.com/office/drawing/2014/main" val="3872164486"/>
                    </a:ext>
                  </a:extLst>
                </a:gridCol>
              </a:tblGrid>
              <a:tr h="640080">
                <a:tc>
                  <a:txBody>
                    <a:bodyPr/>
                    <a:lstStyle/>
                    <a:p>
                      <a:pPr>
                        <a:lnSpc>
                          <a:spcPct val="120000"/>
                        </a:lnSpc>
                      </a:pPr>
                      <a:r>
                        <a:rPr lang="en-US" sz="1800" dirty="0"/>
                        <a:t>No Pressure Source Available</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alpha val="90000"/>
                      </a:schemeClr>
                    </a:solidFill>
                  </a:tcPr>
                </a:tc>
                <a:extLst>
                  <a:ext uri="{0D108BD9-81ED-4DB2-BD59-A6C34878D82A}">
                    <a16:rowId xmlns:a16="http://schemas.microsoft.com/office/drawing/2014/main" val="765995417"/>
                  </a:ext>
                </a:extLst>
              </a:tr>
              <a:tr h="640080">
                <a:tc>
                  <a:txBody>
                    <a:bodyPr/>
                    <a:lstStyle/>
                    <a:p>
                      <a:pPr>
                        <a:lnSpc>
                          <a:spcPct val="120000"/>
                        </a:lnSpc>
                        <a:spcAft>
                          <a:spcPts val="1200"/>
                        </a:spcAft>
                      </a:pPr>
                      <a:r>
                        <a:rPr lang="en-US" sz="1600" b="1">
                          <a:solidFill>
                            <a:schemeClr val="accent6">
                              <a:lumMod val="50000"/>
                            </a:schemeClr>
                          </a:solidFill>
                        </a:rPr>
                        <a:t>No DIRECT or EXTERNAL arterial pressure (A.P) source was detected.</a:t>
                      </a:r>
                    </a:p>
                  </a:txBody>
                  <a:tcPr marT="91440" marB="9144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E7E7E7"/>
                    </a:solidFill>
                  </a:tcPr>
                </a:tc>
                <a:extLst>
                  <a:ext uri="{0D108BD9-81ED-4DB2-BD59-A6C34878D82A}">
                    <a16:rowId xmlns:a16="http://schemas.microsoft.com/office/drawing/2014/main" val="1210882413"/>
                  </a:ext>
                </a:extLst>
              </a:tr>
              <a:tr h="2274630">
                <a:tc>
                  <a:txBody>
                    <a:bodyPr/>
                    <a:lstStyle/>
                    <a:p>
                      <a:pPr marL="365760" marR="0" lvl="0" indent="-365760" algn="l" defTabSz="914400" rtl="0" eaLnBrk="1" fontAlgn="auto" latinLnBrk="0" hangingPunct="1">
                        <a:lnSpc>
                          <a:spcPct val="120000"/>
                        </a:lnSpc>
                        <a:spcBef>
                          <a:spcPts val="0"/>
                        </a:spcBef>
                        <a:spcAft>
                          <a:spcPts val="600"/>
                        </a:spcAft>
                        <a:buClrTx/>
                        <a:buSzTx/>
                        <a:buFont typeface="+mj-lt"/>
                        <a:buAutoNum type="arabicPeriod"/>
                        <a:tabLst/>
                        <a:defRPr/>
                      </a:pPr>
                      <a:r>
                        <a:rPr lang="en-US" sz="1600" dirty="0">
                          <a:solidFill>
                            <a:schemeClr val="accent6">
                              <a:lumMod val="50000"/>
                            </a:schemeClr>
                          </a:solidFill>
                        </a:rPr>
                        <a:t>If using a Fiber-Optic IAB, ensure that the Fiber-Optic Sensor Cable is connected. Once connected, a calibration will occur automatically in 20 seconds.</a:t>
                      </a:r>
                    </a:p>
                    <a:p>
                      <a:pPr marL="365760" marR="0" lvl="0" indent="-365760" algn="l" defTabSz="914400" rtl="0" eaLnBrk="1" fontAlgn="auto" latinLnBrk="0" hangingPunct="1">
                        <a:lnSpc>
                          <a:spcPct val="120000"/>
                        </a:lnSpc>
                        <a:spcBef>
                          <a:spcPts val="0"/>
                        </a:spcBef>
                        <a:spcAft>
                          <a:spcPts val="600"/>
                        </a:spcAft>
                        <a:buClrTx/>
                        <a:buSzTx/>
                        <a:buFont typeface="+mj-lt"/>
                        <a:buAutoNum type="arabicPeriod"/>
                        <a:tabLst/>
                        <a:defRPr/>
                      </a:pPr>
                      <a:r>
                        <a:rPr lang="en-US" sz="1600" dirty="0">
                          <a:solidFill>
                            <a:schemeClr val="accent6">
                              <a:lumMod val="50000"/>
                            </a:schemeClr>
                          </a:solidFill>
                        </a:rPr>
                        <a:t>If a transducer is in use, ensure that the pressure cable is connected to the transducer and the IABP. If the alarm persists, consider replacing the pressure cable.</a:t>
                      </a:r>
                    </a:p>
                    <a:p>
                      <a:pPr marL="365760" marR="0" lvl="0" indent="-365760" algn="l" defTabSz="914400" rtl="0" eaLnBrk="1" fontAlgn="auto" latinLnBrk="0" hangingPunct="1">
                        <a:lnSpc>
                          <a:spcPct val="120000"/>
                        </a:lnSpc>
                        <a:spcBef>
                          <a:spcPts val="0"/>
                        </a:spcBef>
                        <a:spcAft>
                          <a:spcPts val="600"/>
                        </a:spcAft>
                        <a:buClrTx/>
                        <a:buSzTx/>
                        <a:buFont typeface="+mj-lt"/>
                        <a:buAutoNum type="arabicPeriod"/>
                        <a:tabLst/>
                        <a:defRPr/>
                      </a:pPr>
                      <a:r>
                        <a:rPr lang="en-US" sz="1600" dirty="0">
                          <a:solidFill>
                            <a:schemeClr val="accent6">
                              <a:lumMod val="50000"/>
                            </a:schemeClr>
                          </a:solidFill>
                        </a:rPr>
                        <a:t>If an A.P. source is still unavailable, consider providing an A.P. signal using an interface cable from the high level output of an external monitor to the IABP. Manually switch the IABP’s pressure input to EXTERNAL using the PRESSURE ARROW keys in the SOURCES Menu. </a:t>
                      </a:r>
                    </a:p>
                  </a:txBody>
                  <a:tcPr marT="91440" marB="9144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00948081"/>
                  </a:ext>
                </a:extLst>
              </a:tr>
            </a:tbl>
          </a:graphicData>
        </a:graphic>
      </p:graphicFrame>
      <p:sp>
        <p:nvSpPr>
          <p:cNvPr id="3" name="Title 2">
            <a:extLst>
              <a:ext uri="{FF2B5EF4-FFF2-40B4-BE49-F238E27FC236}">
                <a16:creationId xmlns:a16="http://schemas.microsoft.com/office/drawing/2014/main" id="{B7EB3FD6-AFD3-E38A-2C59-B68F7A4497A0}"/>
              </a:ext>
            </a:extLst>
          </p:cNvPr>
          <p:cNvSpPr>
            <a:spLocks noGrp="1"/>
          </p:cNvSpPr>
          <p:nvPr>
            <p:ph type="title"/>
          </p:nvPr>
        </p:nvSpPr>
        <p:spPr/>
        <p:txBody>
          <a:bodyPr/>
          <a:lstStyle/>
          <a:p>
            <a:pPr>
              <a:lnSpc>
                <a:spcPct val="120000"/>
              </a:lnSpc>
            </a:pPr>
            <a:r>
              <a:rPr lang="en-US"/>
              <a:t>Flat Arterial Pressure (A.P.) surveillance</a:t>
            </a:r>
          </a:p>
        </p:txBody>
      </p:sp>
      <p:sp>
        <p:nvSpPr>
          <p:cNvPr id="4" name="Text Placeholder 3">
            <a:extLst>
              <a:ext uri="{FF2B5EF4-FFF2-40B4-BE49-F238E27FC236}">
                <a16:creationId xmlns:a16="http://schemas.microsoft.com/office/drawing/2014/main" id="{D964FB9D-20A4-2B99-17B5-53FA7FCFEDDF}"/>
              </a:ext>
            </a:extLst>
          </p:cNvPr>
          <p:cNvSpPr>
            <a:spLocks noGrp="1"/>
          </p:cNvSpPr>
          <p:nvPr>
            <p:ph type="body" sz="quarter" idx="14"/>
          </p:nvPr>
        </p:nvSpPr>
        <p:spPr/>
        <p:txBody>
          <a:bodyPr/>
          <a:lstStyle/>
          <a:p>
            <a:r>
              <a:rPr lang="en-US">
                <a:solidFill>
                  <a:schemeClr val="accent6"/>
                </a:solidFill>
              </a:rPr>
              <a:t>Current probable cause for existing Medium Priority Help Screen</a:t>
            </a:r>
          </a:p>
        </p:txBody>
      </p:sp>
      <p:sp>
        <p:nvSpPr>
          <p:cNvPr id="16" name="Footer Placeholder 15">
            <a:extLst>
              <a:ext uri="{FF2B5EF4-FFF2-40B4-BE49-F238E27FC236}">
                <a16:creationId xmlns:a16="http://schemas.microsoft.com/office/drawing/2014/main" id="{47738732-623E-411A-5303-BF471033626D}"/>
              </a:ext>
            </a:extLst>
          </p:cNvPr>
          <p:cNvSpPr>
            <a:spLocks noGrp="1"/>
          </p:cNvSpPr>
          <p:nvPr>
            <p:ph type="ftr" sz="quarter" idx="3"/>
          </p:nvPr>
        </p:nvSpPr>
        <p:spPr>
          <a:xfrm>
            <a:off x="696000" y="6437376"/>
            <a:ext cx="8640000" cy="108000"/>
          </a:xfrm>
          <a:prstGeom prst="rect">
            <a:avLst/>
          </a:prstGeom>
        </p:spPr>
        <p:txBody>
          <a:bodyPr/>
          <a:lstStyle/>
          <a:p>
            <a:r>
              <a:rPr lang="en-US"/>
              <a:t>MCA00001738 Rev A</a:t>
            </a:r>
          </a:p>
        </p:txBody>
      </p:sp>
      <p:sp>
        <p:nvSpPr>
          <p:cNvPr id="17" name="Slide Number Placeholder 16">
            <a:extLst>
              <a:ext uri="{FF2B5EF4-FFF2-40B4-BE49-F238E27FC236}">
                <a16:creationId xmlns:a16="http://schemas.microsoft.com/office/drawing/2014/main" id="{EDB5194E-C6BF-09F5-5054-CFC7508DB871}"/>
              </a:ext>
            </a:extLst>
          </p:cNvPr>
          <p:cNvSpPr>
            <a:spLocks noGrp="1"/>
          </p:cNvSpPr>
          <p:nvPr>
            <p:ph type="sldNum" sz="quarter" idx="4"/>
          </p:nvPr>
        </p:nvSpPr>
        <p:spPr>
          <a:xfrm>
            <a:off x="696000" y="6559200"/>
            <a:ext cx="8640000" cy="108000"/>
          </a:xfrm>
          <a:prstGeom prst="rect">
            <a:avLst/>
          </a:prstGeom>
        </p:spPr>
        <p:txBody>
          <a:bodyPr/>
          <a:lstStyle/>
          <a:p>
            <a:r>
              <a:rPr lang="en-US"/>
              <a:t>Page </a:t>
            </a:r>
            <a:fld id="{C2FE92B8-3297-49BF-866E-FDAA607BBC0B}" type="slidenum">
              <a:rPr lang="en-US" smtClean="0"/>
              <a:pPr/>
              <a:t>9</a:t>
            </a:fld>
            <a:endParaRPr lang="en-US"/>
          </a:p>
        </p:txBody>
      </p:sp>
    </p:spTree>
    <p:custDataLst>
      <p:tags r:id="rId1"/>
    </p:custDataLst>
    <p:extLst>
      <p:ext uri="{BB962C8B-B14F-4D97-AF65-F5344CB8AC3E}">
        <p14:creationId xmlns:p14="http://schemas.microsoft.com/office/powerpoint/2010/main" val="7577017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S"/>
  <p:tag name="ARTICULATE_DESIGN_ID_OFFICE THEME" val="r875A0Rf"/>
  <p:tag name="ARTICULATE_DESIGN_ID_2_OFFICE THEME" val="4snQ0prl"/>
  <p:tag name="ARTICULATE_DESIGN_ID_3_OFFICE THEME" val="0ulrDE76"/>
  <p:tag name="ARTICULATE_SLIDE_COUNT" val="6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etinge">
      <a:dk1>
        <a:sysClr val="windowText" lastClr="000000"/>
      </a:dk1>
      <a:lt1>
        <a:sysClr val="window" lastClr="FFFFFF"/>
      </a:lt1>
      <a:dk2>
        <a:srgbClr val="495A6B"/>
      </a:dk2>
      <a:lt2>
        <a:srgbClr val="18274A"/>
      </a:lt2>
      <a:accent1>
        <a:srgbClr val="31B7BC"/>
      </a:accent1>
      <a:accent2>
        <a:srgbClr val="F39200"/>
      </a:accent2>
      <a:accent3>
        <a:srgbClr val="94B654"/>
      </a:accent3>
      <a:accent4>
        <a:srgbClr val="E9E4E3"/>
      </a:accent4>
      <a:accent5>
        <a:srgbClr val="BFB1AC"/>
      </a:accent5>
      <a:accent6>
        <a:srgbClr val="595857"/>
      </a:accent6>
      <a:hlink>
        <a:srgbClr val="31B7BC"/>
      </a:hlink>
      <a:folHlink>
        <a:srgbClr val="954F72"/>
      </a:folHlink>
    </a:clrScheme>
    <a:fontScheme name="Geting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l">
          <a:lnSpc>
            <a:spcPct val="110000"/>
          </a:lnSpc>
          <a:spcBef>
            <a:spcPts val="1200"/>
          </a:spcBef>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1200"/>
          </a:spcBef>
          <a:defRPr sz="1600" dirty="0" err="1" smtClean="0"/>
        </a:defPPr>
      </a:lstStyle>
    </a:txDef>
  </a:objectDefaults>
  <a:extraClrSchemeLst/>
  <a:custClrLst>
    <a:custClr name="Getinge Snow">
      <a:srgbClr val="E9E4E3"/>
    </a:custClr>
    <a:custClr name="Getinge Oat">
      <a:srgbClr val="D4CAC8"/>
    </a:custClr>
    <a:custClr name="Getinge Clay">
      <a:srgbClr val="BFB1AC"/>
    </a:custClr>
    <a:custClr name="Getinge Cliff">
      <a:srgbClr val="8B7E79"/>
    </a:custClr>
    <a:custClr name="Getinge Granite">
      <a:srgbClr val="595857"/>
    </a:custClr>
    <a:custClr name="Getinge Midnight">
      <a:srgbClr val="495A6B"/>
    </a:custClr>
    <a:custClr name="Getinge Ocean">
      <a:srgbClr val="31B7BC"/>
    </a:custClr>
    <a:custClr name="Getinge Berry">
      <a:srgbClr val="E56B78"/>
    </a:custClr>
    <a:custClr name="Getinge Sun">
      <a:srgbClr val="F39200"/>
    </a:custClr>
    <a:custClr name="Getinge Grass">
      <a:srgbClr val="94B654"/>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etinge Ocean 70%">
      <a:srgbClr val="6FCDD0"/>
    </a:custClr>
    <a:custClr name="Getinge Berry 70%">
      <a:srgbClr val="ED98A0"/>
    </a:custClr>
    <a:custClr name="Getinge Sun 70%">
      <a:srgbClr val="F7B34D"/>
    </a:custClr>
    <a:custClr name="Getinge Grass 70%">
      <a:srgbClr val="B4CC87"/>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etinge Ocean 40%">
      <a:srgbClr val="ADE2E4"/>
    </a:custClr>
    <a:custClr name="Getinge Berry 40%">
      <a:srgbClr val="F5C4C9"/>
    </a:custClr>
    <a:custClr name="Getinge Sun 40%">
      <a:srgbClr val="FAD399"/>
    </a:custClr>
    <a:custClr name="Getinge Grass 40%">
      <a:srgbClr val="D4E2BB"/>
    </a:custClr>
  </a:custClrLst>
  <a:extLst>
    <a:ext uri="{05A4C25C-085E-4340-85A3-A5531E510DB2}">
      <thm15:themeFamily xmlns:thm15="http://schemas.microsoft.com/office/thememl/2012/main" name="Getinge 16x9 Template" id="{87A502F8-031F-CF4E-BA13-6BE95E3FF3AE}" vid="{A23F8BEF-2D07-224D-B57C-20E7BEB71E7F}"/>
    </a:ext>
  </a:extLst>
</a:theme>
</file>

<file path=ppt/theme/theme2.xml><?xml version="1.0" encoding="utf-8"?>
<a:theme xmlns:a="http://schemas.openxmlformats.org/drawingml/2006/main" name="1_Office Theme">
  <a:themeElements>
    <a:clrScheme name="Getinge colors">
      <a:dk1>
        <a:srgbClr val="595857"/>
      </a:dk1>
      <a:lt1>
        <a:srgbClr val="FFFFFF"/>
      </a:lt1>
      <a:dk2>
        <a:srgbClr val="18274A"/>
      </a:dk2>
      <a:lt2>
        <a:srgbClr val="E9E4E3"/>
      </a:lt2>
      <a:accent1>
        <a:srgbClr val="18274A"/>
      </a:accent1>
      <a:accent2>
        <a:srgbClr val="495A6B"/>
      </a:accent2>
      <a:accent3>
        <a:srgbClr val="8B7E79"/>
      </a:accent3>
      <a:accent4>
        <a:srgbClr val="BFB1AC"/>
      </a:accent4>
      <a:accent5>
        <a:srgbClr val="D4CAC8"/>
      </a:accent5>
      <a:accent6>
        <a:srgbClr val="E9E4E3"/>
      </a:accent6>
      <a:hlink>
        <a:srgbClr val="7F7F7F"/>
      </a:hlink>
      <a:folHlink>
        <a:srgbClr val="7F7F7F"/>
      </a:folHlink>
    </a:clrScheme>
    <a:fontScheme name="Geting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l">
          <a:lnSpc>
            <a:spcPct val="110000"/>
          </a:lnSpc>
          <a:spcBef>
            <a:spcPts val="12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1200"/>
          </a:spcBef>
          <a:defRPr sz="1600" dirty="0" err="1" smtClean="0"/>
        </a:defPPr>
      </a:lstStyle>
    </a:txDef>
  </a:objectDefaults>
  <a:extraClrSchemeLst/>
  <a:custClrLst>
    <a:custClr name="Getinge Snow">
      <a:srgbClr val="E9E4E3"/>
    </a:custClr>
    <a:custClr name="Getinge Oat">
      <a:srgbClr val="D4CAC8"/>
    </a:custClr>
    <a:custClr name="Getinge Clay">
      <a:srgbClr val="BFB1AC"/>
    </a:custClr>
    <a:custClr name="Getinge Cliff">
      <a:srgbClr val="8B7E79"/>
    </a:custClr>
    <a:custClr name="Getinge Granite">
      <a:srgbClr val="595857"/>
    </a:custClr>
    <a:custClr name="Getinge Midnight">
      <a:srgbClr val="495A6B"/>
    </a:custClr>
    <a:custClr name="Getinge Ocean">
      <a:srgbClr val="31B7BC"/>
    </a:custClr>
    <a:custClr name="Getinge Berry">
      <a:srgbClr val="E56B78"/>
    </a:custClr>
    <a:custClr name="Getinge Sun">
      <a:srgbClr val="F39200"/>
    </a:custClr>
    <a:custClr name="Getinge Grass">
      <a:srgbClr val="94B654"/>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etinge Ocean 70%">
      <a:srgbClr val="6FCDD0"/>
    </a:custClr>
    <a:custClr name="Getinge Berry 70%">
      <a:srgbClr val="ED98A0"/>
    </a:custClr>
    <a:custClr name="Getinge Sun 70%">
      <a:srgbClr val="F7B34D"/>
    </a:custClr>
    <a:custClr name="Getinge Grass 70%">
      <a:srgbClr val="B4CC87"/>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etinge Ocean 40%">
      <a:srgbClr val="ADE2E4"/>
    </a:custClr>
    <a:custClr name="Getinge Berry 40%">
      <a:srgbClr val="F5C4C9"/>
    </a:custClr>
    <a:custClr name="Getinge Sun 40%">
      <a:srgbClr val="FAD399"/>
    </a:custClr>
    <a:custClr name="Getinge Grass 40%">
      <a:srgbClr val="D4E2BB"/>
    </a:custClr>
  </a:custClrLst>
  <a:extLst>
    <a:ext uri="{05A4C25C-085E-4340-85A3-A5531E510DB2}">
      <thm15:themeFamily xmlns:thm15="http://schemas.microsoft.com/office/thememl/2012/main" name="Getinge_PowerPoint_Template_16x9_20211110.potx" id="{9288E651-5443-4077-A633-3FA2F20E235B}" vid="{0CF4B9A5-22D2-4971-AD80-C22922C91040}"/>
    </a:ext>
  </a:extLst>
</a:theme>
</file>

<file path=ppt/theme/theme3.xml><?xml version="1.0" encoding="utf-8"?>
<a:theme xmlns:a="http://schemas.openxmlformats.org/drawingml/2006/main" name="2_Office Theme">
  <a:themeElements>
    <a:clrScheme name="Getinge">
      <a:dk1>
        <a:sysClr val="windowText" lastClr="000000"/>
      </a:dk1>
      <a:lt1>
        <a:sysClr val="window" lastClr="FFFFFF"/>
      </a:lt1>
      <a:dk2>
        <a:srgbClr val="495A6B"/>
      </a:dk2>
      <a:lt2>
        <a:srgbClr val="18274A"/>
      </a:lt2>
      <a:accent1>
        <a:srgbClr val="31B7BC"/>
      </a:accent1>
      <a:accent2>
        <a:srgbClr val="F39200"/>
      </a:accent2>
      <a:accent3>
        <a:srgbClr val="94B654"/>
      </a:accent3>
      <a:accent4>
        <a:srgbClr val="E9E4E3"/>
      </a:accent4>
      <a:accent5>
        <a:srgbClr val="BFB1AC"/>
      </a:accent5>
      <a:accent6>
        <a:srgbClr val="595857"/>
      </a:accent6>
      <a:hlink>
        <a:srgbClr val="31B7BC"/>
      </a:hlink>
      <a:folHlink>
        <a:srgbClr val="954F72"/>
      </a:folHlink>
    </a:clrScheme>
    <a:fontScheme name="Geting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l">
          <a:lnSpc>
            <a:spcPct val="110000"/>
          </a:lnSpc>
          <a:spcBef>
            <a:spcPts val="12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1200"/>
          </a:spcBef>
          <a:defRPr sz="1600" dirty="0" err="1" smtClean="0"/>
        </a:defPPr>
      </a:lstStyle>
    </a:txDef>
  </a:objectDefaults>
  <a:extraClrSchemeLst/>
  <a:custClrLst>
    <a:custClr name="Getinge Snow">
      <a:srgbClr val="E9E4E3"/>
    </a:custClr>
    <a:custClr name="Getinge Oat">
      <a:srgbClr val="D4CAC8"/>
    </a:custClr>
    <a:custClr name="Getinge Clay">
      <a:srgbClr val="BFB1AC"/>
    </a:custClr>
    <a:custClr name="Getinge Cliff">
      <a:srgbClr val="8B7E79"/>
    </a:custClr>
    <a:custClr name="Getinge Granite">
      <a:srgbClr val="595857"/>
    </a:custClr>
    <a:custClr name="Getinge Midnight">
      <a:srgbClr val="495A6B"/>
    </a:custClr>
    <a:custClr name="Getinge Ocean">
      <a:srgbClr val="31B7BC"/>
    </a:custClr>
    <a:custClr name="Getinge Berry">
      <a:srgbClr val="E56B78"/>
    </a:custClr>
    <a:custClr name="Getinge Sun">
      <a:srgbClr val="F39200"/>
    </a:custClr>
    <a:custClr name="Getinge Grass">
      <a:srgbClr val="94B654"/>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etinge Ocean 70%">
      <a:srgbClr val="6FCDD0"/>
    </a:custClr>
    <a:custClr name="Getinge Berry 70%">
      <a:srgbClr val="ED98A0"/>
    </a:custClr>
    <a:custClr name="Getinge Sun 70%">
      <a:srgbClr val="F7B34D"/>
    </a:custClr>
    <a:custClr name="Getinge Grass 70%">
      <a:srgbClr val="B4CC87"/>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etinge Ocean 40%">
      <a:srgbClr val="ADE2E4"/>
    </a:custClr>
    <a:custClr name="Getinge Berry 40%">
      <a:srgbClr val="F5C4C9"/>
    </a:custClr>
    <a:custClr name="Getinge Sun 40%">
      <a:srgbClr val="FAD399"/>
    </a:custClr>
    <a:custClr name="Getinge Grass 40%">
      <a:srgbClr val="D4E2BB"/>
    </a:custClr>
  </a:custClrLst>
  <a:extLst>
    <a:ext uri="{05A4C25C-085E-4340-85A3-A5531E510DB2}">
      <thm15:themeFamily xmlns:thm15="http://schemas.microsoft.com/office/thememl/2012/main" name="Getinge_PowerPoint_Template_16x9_20211110.potx" id="{9288E651-5443-4077-A633-3FA2F20E235B}" vid="{0CF4B9A5-22D2-4971-AD80-C22922C91040}"/>
    </a:ext>
  </a:extLst>
</a:theme>
</file>

<file path=ppt/theme/theme4.xml><?xml version="1.0" encoding="utf-8"?>
<a:theme xmlns:a="http://schemas.openxmlformats.org/drawingml/2006/main" name="Office Theme">
  <a:themeElements>
    <a:clrScheme name="Getinge colors">
      <a:dk1>
        <a:srgbClr val="595857"/>
      </a:dk1>
      <a:lt1>
        <a:srgbClr val="FFFFFF"/>
      </a:lt1>
      <a:dk2>
        <a:srgbClr val="18274A"/>
      </a:dk2>
      <a:lt2>
        <a:srgbClr val="E9E4E3"/>
      </a:lt2>
      <a:accent1>
        <a:srgbClr val="18274A"/>
      </a:accent1>
      <a:accent2>
        <a:srgbClr val="495A6B"/>
      </a:accent2>
      <a:accent3>
        <a:srgbClr val="8B7E79"/>
      </a:accent3>
      <a:accent4>
        <a:srgbClr val="BFB1AC"/>
      </a:accent4>
      <a:accent5>
        <a:srgbClr val="D4CAC8"/>
      </a:accent5>
      <a:accent6>
        <a:srgbClr val="E9E4E3"/>
      </a:accent6>
      <a:hlink>
        <a:srgbClr val="7F7F7F"/>
      </a:hlink>
      <a:folHlink>
        <a:srgbClr val="7F7F7F"/>
      </a:folHlink>
    </a:clrScheme>
    <a:fontScheme name="Geting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Getinge colors">
      <a:dk1>
        <a:srgbClr val="595857"/>
      </a:dk1>
      <a:lt1>
        <a:srgbClr val="FFFFFF"/>
      </a:lt1>
      <a:dk2>
        <a:srgbClr val="18274A"/>
      </a:dk2>
      <a:lt2>
        <a:srgbClr val="E9E4E3"/>
      </a:lt2>
      <a:accent1>
        <a:srgbClr val="18274A"/>
      </a:accent1>
      <a:accent2>
        <a:srgbClr val="495A6B"/>
      </a:accent2>
      <a:accent3>
        <a:srgbClr val="8B7E79"/>
      </a:accent3>
      <a:accent4>
        <a:srgbClr val="BFB1AC"/>
      </a:accent4>
      <a:accent5>
        <a:srgbClr val="D4CAC8"/>
      </a:accent5>
      <a:accent6>
        <a:srgbClr val="E9E4E3"/>
      </a:accent6>
      <a:hlink>
        <a:srgbClr val="7F7F7F"/>
      </a:hlink>
      <a:folHlink>
        <a:srgbClr val="7F7F7F"/>
      </a:folHlink>
    </a:clrScheme>
    <a:fontScheme name="Geting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10044</TotalTime>
  <Words>4429</Words>
  <Application>Microsoft Office PowerPoint</Application>
  <PresentationFormat>Widescreen</PresentationFormat>
  <Paragraphs>582</Paragraphs>
  <Slides>61</Slides>
  <Notes>48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61</vt:i4>
      </vt:variant>
    </vt:vector>
  </HeadingPairs>
  <TitlesOfParts>
    <vt:vector size="66" baseType="lpstr">
      <vt:lpstr>Arial</vt:lpstr>
      <vt:lpstr>Times New Roman</vt:lpstr>
      <vt:lpstr>Office Theme</vt:lpstr>
      <vt:lpstr>1_Office Theme</vt:lpstr>
      <vt:lpstr>2_Office Theme</vt:lpstr>
      <vt:lpstr>Cardiosave Software Revisions</vt:lpstr>
      <vt:lpstr>Cardiosave Version B.17 / C.06 to D.00 Software</vt:lpstr>
      <vt:lpstr>Cardiosave Version B.17 / C.06 to D.00 Software</vt:lpstr>
      <vt:lpstr>Cardiosave Version B.17 / C.06 to D.00 Software</vt:lpstr>
      <vt:lpstr>Flat Arterial Pressure (A.P.) surveillance</vt:lpstr>
      <vt:lpstr>Flat Arterial Pressure (A.P.) surveillance</vt:lpstr>
      <vt:lpstr>Flat Arterial Pressure (A.P.) surveillance</vt:lpstr>
      <vt:lpstr>Flat Arterial Pressure (A.P.) surveillance</vt:lpstr>
      <vt:lpstr>Flat Arterial Pressure (A.P.) surveillance</vt:lpstr>
      <vt:lpstr>Flat Arterial Pressure (A.P.) surveillance</vt:lpstr>
      <vt:lpstr>Flat Arterial Pressure (A.P.) surveillance</vt:lpstr>
      <vt:lpstr>Flat Arterial Pressure (A.P.) surveillance</vt:lpstr>
      <vt:lpstr>Flat Arterial Pressure (A.P.) surveillance</vt:lpstr>
      <vt:lpstr>Flat Arterial Pressure (A.P.) surveillance</vt:lpstr>
      <vt:lpstr>Docking Status Banner on Monitor Display</vt:lpstr>
      <vt:lpstr>Docking Status Banner on Monitor Display</vt:lpstr>
      <vt:lpstr>Docking Status Banner on Monitor Display</vt:lpstr>
      <vt:lpstr>Docking Status Banner on Monitor Display</vt:lpstr>
      <vt:lpstr>Software Version added to Preferences Menu </vt:lpstr>
      <vt:lpstr>Software Version in Preferences Menu </vt:lpstr>
      <vt:lpstr>Software Version in Preferences Menu </vt:lpstr>
      <vt:lpstr>System power down/power up</vt:lpstr>
      <vt:lpstr>System power down/power up</vt:lpstr>
      <vt:lpstr>Unexpected Shutdown Upon Battery Removal</vt:lpstr>
      <vt:lpstr>Unexpected Shutdown Upon Battery Removal</vt:lpstr>
      <vt:lpstr>Battery Charge Level Unavailable Bay #___ </vt:lpstr>
      <vt:lpstr>Battery Charge Level Unavailable Bay #___ </vt:lpstr>
      <vt:lpstr>Battery Charge Level Unavailable Bay #___ </vt:lpstr>
      <vt:lpstr>Battery Charge Level Unavailable Bay #___ </vt:lpstr>
      <vt:lpstr>Battery Maintenance Required Bay #___</vt:lpstr>
      <vt:lpstr>Battery Maintenance Required Bay #___</vt:lpstr>
      <vt:lpstr>Battery Maintenance Required Bay #___</vt:lpstr>
      <vt:lpstr>Battery Maintenance Required Information</vt:lpstr>
      <vt:lpstr>Battery Maintenance Required Information</vt:lpstr>
      <vt:lpstr>Battery Maintenance Required Information</vt:lpstr>
      <vt:lpstr>Battery Maintenance Required Information</vt:lpstr>
      <vt:lpstr>Battery Replacement Required Bay #___</vt:lpstr>
      <vt:lpstr>Battery Replacement Required Bay</vt:lpstr>
      <vt:lpstr>Battery Replacement Required Bay #___</vt:lpstr>
      <vt:lpstr>Battery in Use Bay #___</vt:lpstr>
      <vt:lpstr>Battery in Use Bay #___</vt:lpstr>
      <vt:lpstr>Battery in Use Bay #___</vt:lpstr>
      <vt:lpstr>Low Battery Alarm</vt:lpstr>
      <vt:lpstr>Low Battery Alarm</vt:lpstr>
      <vt:lpstr>Low Battery Alarm</vt:lpstr>
      <vt:lpstr>Low Battery Alarm</vt:lpstr>
      <vt:lpstr>Low Battery Alarm</vt:lpstr>
      <vt:lpstr>Low Battery Alarm</vt:lpstr>
      <vt:lpstr>Low Battery Alarm</vt:lpstr>
      <vt:lpstr>Video Executive Circuit Board</vt:lpstr>
      <vt:lpstr>Video Executive Circuit Board</vt:lpstr>
      <vt:lpstr>Video Executive Circuit Board</vt:lpstr>
      <vt:lpstr>Video Executive Circuit Board</vt:lpstr>
      <vt:lpstr>Cybersecurity vulnerabilities - Ripple20 </vt:lpstr>
      <vt:lpstr>Cybersecurity vulnerabilities - Ripple20 </vt:lpstr>
      <vt:lpstr>Cybersecurity vulnerabilities - Ripple20</vt:lpstr>
      <vt:lpstr>Network IP Address Configuration Relocated</vt:lpstr>
      <vt:lpstr>Configuration of HIS/CIS</vt:lpstr>
      <vt:lpstr>Configuration of HIS/CIS</vt:lpstr>
      <vt:lpstr>Questions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Revisions D.00 for Cardiosave</dc:title>
  <dc:creator>SMS</dc:creator>
  <cp:lastModifiedBy>Janice Clayson</cp:lastModifiedBy>
  <cp:revision>157</cp:revision>
  <cp:lastPrinted>2022-11-07T23:15:28Z</cp:lastPrinted>
  <dcterms:created xsi:type="dcterms:W3CDTF">2022-08-31T22:22:08Z</dcterms:created>
  <dcterms:modified xsi:type="dcterms:W3CDTF">2022-12-27T14:40:06Z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53E793E9-844D-47AB-B559-6BD2C8810C10</vt:lpwstr>
  </property>
  <property fmtid="{D5CDD505-2E9C-101B-9397-08002B2CF9AE}" pid="3" name="ArticulatePath">
    <vt:lpwstr>https://getingegroup-my.sharepoint.com/personal/susan_spadoni_getinge_com/Documents/Cardiosave%20Software%20Update%20D.00%20Projects/B.17%20-%20D.00%20Training%20Slides</vt:lpwstr>
  </property>
</Properties>
</file>